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15" r:id="rId3"/>
    <p:sldId id="348" r:id="rId4"/>
    <p:sldId id="492" r:id="rId5"/>
    <p:sldId id="477" r:id="rId6"/>
    <p:sldId id="484" r:id="rId7"/>
    <p:sldId id="483" r:id="rId8"/>
    <p:sldId id="485" r:id="rId9"/>
    <p:sldId id="470" r:id="rId10"/>
    <p:sldId id="471" r:id="rId11"/>
    <p:sldId id="475" r:id="rId12"/>
    <p:sldId id="482" r:id="rId13"/>
    <p:sldId id="486" r:id="rId14"/>
    <p:sldId id="487" r:id="rId15"/>
    <p:sldId id="488" r:id="rId16"/>
    <p:sldId id="489" r:id="rId17"/>
    <p:sldId id="490" r:id="rId18"/>
    <p:sldId id="491" r:id="rId19"/>
    <p:sldId id="472" r:id="rId20"/>
    <p:sldId id="365" r:id="rId21"/>
    <p:sldId id="35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B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81" autoAdjust="0"/>
  </p:normalViewPr>
  <p:slideViewPr>
    <p:cSldViewPr snapToGrid="0">
      <p:cViewPr varScale="1">
        <p:scale>
          <a:sx n="143" d="100"/>
          <a:sy n="143" d="100"/>
        </p:scale>
        <p:origin x="66" y="489"/>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0231E-1A1C-485A-8D56-58C521CDA39A}"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EB1421-C841-4EC7-A6E9-0EE24502E874}" type="slidenum">
              <a:rPr lang="en-US" smtClean="0"/>
              <a:t>‹#›</a:t>
            </a:fld>
            <a:endParaRPr lang="en-US"/>
          </a:p>
        </p:txBody>
      </p:sp>
    </p:spTree>
    <p:extLst>
      <p:ext uri="{BB962C8B-B14F-4D97-AF65-F5344CB8AC3E}">
        <p14:creationId xmlns:p14="http://schemas.microsoft.com/office/powerpoint/2010/main" val="239486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5</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577531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14</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32758326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15</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127281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16</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307962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17</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4240396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18</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40514992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19</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4001304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6</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3398777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7</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189217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8</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662184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9</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167618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10</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704253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11</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485495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12</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1383503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txBox="1">
            <a:spLocks noGrp="1" noChangeArrowheads="1"/>
          </p:cNvSpPr>
          <p:nvPr/>
        </p:nvSpPr>
        <p:spPr bwMode="auto">
          <a:xfrm>
            <a:off x="3935413" y="8818563"/>
            <a:ext cx="3009900" cy="463550"/>
          </a:xfrm>
          <a:prstGeom prst="rect">
            <a:avLst/>
          </a:prstGeom>
          <a:noFill/>
          <a:ln w="9525">
            <a:noFill/>
            <a:miter lim="800000"/>
            <a:headEnd/>
            <a:tailEnd/>
          </a:ln>
        </p:spPr>
        <p:txBody>
          <a:bodyPr lIns="92721" tIns="46361" rIns="92721" bIns="46361" anchor="b"/>
          <a:lstStyle/>
          <a:p>
            <a:pPr algn="r" defTabSz="927100"/>
            <a:fld id="{A8B09077-06DF-47CF-AC67-8CA0A3EE1D51}" type="slidenum">
              <a:rPr lang="en-US" sz="1200">
                <a:solidFill>
                  <a:srgbClr val="000000"/>
                </a:solidFill>
              </a:rPr>
              <a:pPr algn="r" defTabSz="927100"/>
              <a:t>13</a:t>
            </a:fld>
            <a:endParaRPr lang="en-US" sz="120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lIns="92721" tIns="46361" rIns="92721" bIns="46361"/>
          <a:lstStyle/>
          <a:p>
            <a:endParaRPr lang="en-US"/>
          </a:p>
        </p:txBody>
      </p:sp>
    </p:spTree>
    <p:extLst>
      <p:ext uri="{BB962C8B-B14F-4D97-AF65-F5344CB8AC3E}">
        <p14:creationId xmlns:p14="http://schemas.microsoft.com/office/powerpoint/2010/main" val="235285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50EE-715B-42CC-9B52-8ADF853D0BBC}"/>
              </a:ext>
            </a:extLst>
          </p:cNvPr>
          <p:cNvSpPr>
            <a:spLocks noGrp="1"/>
          </p:cNvSpPr>
          <p:nvPr>
            <p:ph type="ctrTitle" hasCustomPrompt="1"/>
          </p:nvPr>
        </p:nvSpPr>
        <p:spPr>
          <a:xfrm>
            <a:off x="9065443" y="1480008"/>
            <a:ext cx="3126557" cy="1718870"/>
          </a:xfrm>
        </p:spPr>
        <p:txBody>
          <a:bodyPr anchor="b"/>
          <a:lstStyle>
            <a:lvl1pPr algn="ctr">
              <a:defRPr sz="6000">
                <a:latin typeface="Arial Black" panose="020B0A04020102020204" pitchFamily="34" charset="0"/>
              </a:defRPr>
            </a:lvl1pPr>
          </a:lstStyle>
          <a:p>
            <a:r>
              <a:rPr lang="en-US" dirty="0"/>
              <a:t>August 2017</a:t>
            </a:r>
          </a:p>
        </p:txBody>
      </p:sp>
      <p:sp>
        <p:nvSpPr>
          <p:cNvPr id="4" name="Date Placeholder 3">
            <a:extLst>
              <a:ext uri="{FF2B5EF4-FFF2-40B4-BE49-F238E27FC236}">
                <a16:creationId xmlns:a16="http://schemas.microsoft.com/office/drawing/2014/main" id="{F66CE7D2-7124-4EF8-A010-2C222FC1D121}"/>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5" name="Footer Placeholder 4">
            <a:extLst>
              <a:ext uri="{FF2B5EF4-FFF2-40B4-BE49-F238E27FC236}">
                <a16:creationId xmlns:a16="http://schemas.microsoft.com/office/drawing/2014/main" id="{77DA11D6-4EF4-41A6-B7D4-DDA7751AD2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2154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A97B-1FB7-4A64-8963-7813EAB3F9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374873-0C25-4436-B390-B553C99EFB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A1C15A-7396-4725-8055-4F9A1F5FB304}"/>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5" name="Footer Placeholder 4">
            <a:extLst>
              <a:ext uri="{FF2B5EF4-FFF2-40B4-BE49-F238E27FC236}">
                <a16:creationId xmlns:a16="http://schemas.microsoft.com/office/drawing/2014/main" id="{AD1B3EA8-07BB-421E-8345-73C488275C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C7A36C-8D67-47C3-88CF-62145831F25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85654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F01615-2CC5-4F3A-9D15-7FF38A36A0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53651A-4319-4817-BDBF-DFFE89C5CFE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C8BF22-D692-44D4-8302-D66EDCC36332}"/>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5" name="Footer Placeholder 4">
            <a:extLst>
              <a:ext uri="{FF2B5EF4-FFF2-40B4-BE49-F238E27FC236}">
                <a16:creationId xmlns:a16="http://schemas.microsoft.com/office/drawing/2014/main" id="{35448608-E52E-4532-9B80-84E67154FB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E6AF1-AB02-48EF-8382-D49173908A0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150503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340C2-E68D-4EDE-97D0-52B506E7224E}"/>
              </a:ext>
            </a:extLst>
          </p:cNvPr>
          <p:cNvSpPr>
            <a:spLocks noGrp="1"/>
          </p:cNvSpPr>
          <p:nvPr>
            <p:ph type="title"/>
          </p:nvPr>
        </p:nvSpPr>
        <p:spPr>
          <a:xfrm>
            <a:off x="2620652" y="365125"/>
            <a:ext cx="8733148" cy="1325563"/>
          </a:xfrm>
          <a:noFill/>
        </p:spPr>
        <p:txBody>
          <a:bodyPr/>
          <a:lstStyle>
            <a:lvl1pPr>
              <a:defRPr>
                <a:latin typeface="Arial Black" panose="020B0A04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1BF0318-9B5E-4F80-B9B0-78F7D0E736B4}"/>
              </a:ext>
            </a:extLst>
          </p:cNvPr>
          <p:cNvSpPr>
            <a:spLocks noGrp="1"/>
          </p:cNvSpPr>
          <p:nvPr>
            <p:ph idx="1"/>
          </p:nvPr>
        </p:nvSpPr>
        <p:spPr/>
        <p:txBody>
          <a:bodyPr/>
          <a:lstStyle>
            <a:lvl1pPr marL="2286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1pPr>
            <a:lvl2pPr marL="6858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Font typeface="Wingdings" panose="05000000000000000000"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5217ECD-53BC-4C7E-BCB4-50225F065BE4}"/>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5" name="Footer Placeholder 4">
            <a:extLst>
              <a:ext uri="{FF2B5EF4-FFF2-40B4-BE49-F238E27FC236}">
                <a16:creationId xmlns:a16="http://schemas.microsoft.com/office/drawing/2014/main" id="{01A17959-0396-43D6-808A-73E04EDCD7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D6244-A27A-49B1-8454-3491E8603B0A}"/>
              </a:ext>
            </a:extLst>
          </p:cNvPr>
          <p:cNvSpPr>
            <a:spLocks noGrp="1"/>
          </p:cNvSpPr>
          <p:nvPr>
            <p:ph type="sldNum" sz="quarter" idx="12"/>
          </p:nvPr>
        </p:nvSpPr>
        <p:spPr/>
        <p:txBody>
          <a:bodyPr/>
          <a:lstStyle/>
          <a:p>
            <a:fld id="{2CB9ED2F-A23D-490B-828B-D47EFD3E3874}" type="slidenum">
              <a:rPr lang="en-US" smtClean="0"/>
              <a:t>‹#›</a:t>
            </a:fld>
            <a:endParaRPr lang="en-US"/>
          </a:p>
        </p:txBody>
      </p:sp>
      <p:pic>
        <p:nvPicPr>
          <p:cNvPr id="8" name="Picture 7">
            <a:extLst>
              <a:ext uri="{FF2B5EF4-FFF2-40B4-BE49-F238E27FC236}">
                <a16:creationId xmlns:a16="http://schemas.microsoft.com/office/drawing/2014/main" id="{553BD745-F121-47AC-B8EC-074096B6FD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5025" y="131975"/>
            <a:ext cx="1750211" cy="1750211"/>
          </a:xfrm>
          <a:prstGeom prst="rect">
            <a:avLst/>
          </a:prstGeom>
        </p:spPr>
      </p:pic>
    </p:spTree>
    <p:extLst>
      <p:ext uri="{BB962C8B-B14F-4D97-AF65-F5344CB8AC3E}">
        <p14:creationId xmlns:p14="http://schemas.microsoft.com/office/powerpoint/2010/main" val="3988642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C1607-0140-4DD7-8FCA-74EEFD89B0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76AF7-9D89-457F-A303-38CD762E6F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540CB1A-E6E3-4402-861D-BDD5FBEC2637}"/>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5" name="Footer Placeholder 4">
            <a:extLst>
              <a:ext uri="{FF2B5EF4-FFF2-40B4-BE49-F238E27FC236}">
                <a16:creationId xmlns:a16="http://schemas.microsoft.com/office/drawing/2014/main" id="{527C4C78-C02A-40FD-A1C8-4EFED542A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449484-212B-439C-ADF5-12E72E50215E}"/>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402366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5F42E-3775-476D-B62B-ECD4BA6FB53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D62315-B81B-42F9-B069-091400E292D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9B20FC-F044-4A2B-8023-52FC14E52F7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53465E-39ED-4AED-A15E-F5FD80996840}"/>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6" name="Footer Placeholder 5">
            <a:extLst>
              <a:ext uri="{FF2B5EF4-FFF2-40B4-BE49-F238E27FC236}">
                <a16:creationId xmlns:a16="http://schemas.microsoft.com/office/drawing/2014/main" id="{004263D1-2A82-47F3-8475-79BEA05E4B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65C6D-0AD6-4E7F-BBD4-661EAA0F0A9A}"/>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599581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36DC1-331E-41ED-B242-C2F3B1A8C2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3267D5-6FA3-4C06-A8C5-45943C2EA1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D28E63-BC89-4173-9DC7-30016EAF93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F4F1E4-0A5C-4EDF-BDD1-35CC799647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87804DC-3F16-4070-AC61-C14D0AE2EB1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2E3BCC-6658-43DC-9723-65A2DE5ACCD2}"/>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8" name="Footer Placeholder 7">
            <a:extLst>
              <a:ext uri="{FF2B5EF4-FFF2-40B4-BE49-F238E27FC236}">
                <a16:creationId xmlns:a16="http://schemas.microsoft.com/office/drawing/2014/main" id="{77162D05-2ED4-4D62-A27A-4D92063D67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707C2-E19A-4BF9-81C6-81A2A47DE72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311034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472C3-4A30-4098-8BEF-9995DE9866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E96D28-6F61-4838-96B5-42029B8B11EE}"/>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4" name="Footer Placeholder 3">
            <a:extLst>
              <a:ext uri="{FF2B5EF4-FFF2-40B4-BE49-F238E27FC236}">
                <a16:creationId xmlns:a16="http://schemas.microsoft.com/office/drawing/2014/main" id="{06012722-1760-453D-8EBB-A07672731B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6ACE22-C713-49C7-A31A-E7E61C512B72}"/>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22731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B4AB69-B871-4FC1-8BB1-2C1A499C14FA}"/>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3" name="Footer Placeholder 2">
            <a:extLst>
              <a:ext uri="{FF2B5EF4-FFF2-40B4-BE49-F238E27FC236}">
                <a16:creationId xmlns:a16="http://schemas.microsoft.com/office/drawing/2014/main" id="{B134CFAC-1AC8-4888-9219-5DA7628F76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886A84-F025-472B-B680-59357C9665E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3739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2C076-57FB-44F0-AD5D-B0C683A1A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8FF51F-84F3-494A-B4A0-8EBA9062C8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B7FAF4-8B36-473C-93C4-3E880DC69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242B8-68BA-40E7-8486-74F501602468}"/>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6" name="Footer Placeholder 5">
            <a:extLst>
              <a:ext uri="{FF2B5EF4-FFF2-40B4-BE49-F238E27FC236}">
                <a16:creationId xmlns:a16="http://schemas.microsoft.com/office/drawing/2014/main" id="{6629046A-6576-44A0-BE00-DCBDD6ADB8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D4FABA-456B-4D41-9FCE-1236393EC9DF}"/>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33553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1B8A9-2551-411A-8893-5606E6233D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40249-C2C7-4ECE-B7AB-67F2D6F42B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A61DEE-72C3-455E-8743-7E684204C9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DC17426-0364-48E6-B375-8F02BAFFEEEA}"/>
              </a:ext>
            </a:extLst>
          </p:cNvPr>
          <p:cNvSpPr>
            <a:spLocks noGrp="1"/>
          </p:cNvSpPr>
          <p:nvPr>
            <p:ph type="dt" sz="half" idx="10"/>
          </p:nvPr>
        </p:nvSpPr>
        <p:spPr/>
        <p:txBody>
          <a:bodyPr/>
          <a:lstStyle/>
          <a:p>
            <a:fld id="{2D26BFAE-C710-4A50-A4CF-82D62D897E87}" type="datetimeFigureOut">
              <a:rPr lang="en-US" smtClean="0"/>
              <a:t>9/18/2024</a:t>
            </a:fld>
            <a:endParaRPr lang="en-US"/>
          </a:p>
        </p:txBody>
      </p:sp>
      <p:sp>
        <p:nvSpPr>
          <p:cNvPr id="6" name="Footer Placeholder 5">
            <a:extLst>
              <a:ext uri="{FF2B5EF4-FFF2-40B4-BE49-F238E27FC236}">
                <a16:creationId xmlns:a16="http://schemas.microsoft.com/office/drawing/2014/main" id="{499C78A4-8A49-439F-AF77-875F93BBA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3F39C4-C96B-46F8-896C-F63EF25B2EC5}"/>
              </a:ext>
            </a:extLst>
          </p:cNvPr>
          <p:cNvSpPr>
            <a:spLocks noGrp="1"/>
          </p:cNvSpPr>
          <p:nvPr>
            <p:ph type="sldNum" sz="quarter" idx="12"/>
          </p:nvPr>
        </p:nvSpPr>
        <p:spPr/>
        <p:txBody>
          <a:bodyPr/>
          <a:lstStyle/>
          <a:p>
            <a:fld id="{2CB9ED2F-A23D-490B-828B-D47EFD3E3874}" type="slidenum">
              <a:rPr lang="en-US" smtClean="0"/>
              <a:t>‹#›</a:t>
            </a:fld>
            <a:endParaRPr lang="en-US"/>
          </a:p>
        </p:txBody>
      </p:sp>
    </p:spTree>
    <p:extLst>
      <p:ext uri="{BB962C8B-B14F-4D97-AF65-F5344CB8AC3E}">
        <p14:creationId xmlns:p14="http://schemas.microsoft.com/office/powerpoint/2010/main" val="193163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9EF60E-704A-41F9-BDCB-1505DFA07D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5E2E0-57EB-4751-9CF4-386422E025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C52C5-8276-469E-AB50-B525E964B0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26BFAE-C710-4A50-A4CF-82D62D897E87}" type="datetimeFigureOut">
              <a:rPr lang="en-US" smtClean="0"/>
              <a:t>9/18/2024</a:t>
            </a:fld>
            <a:endParaRPr lang="en-US"/>
          </a:p>
        </p:txBody>
      </p:sp>
      <p:sp>
        <p:nvSpPr>
          <p:cNvPr id="5" name="Footer Placeholder 4">
            <a:extLst>
              <a:ext uri="{FF2B5EF4-FFF2-40B4-BE49-F238E27FC236}">
                <a16:creationId xmlns:a16="http://schemas.microsoft.com/office/drawing/2014/main" id="{F3235CF9-6BF7-4302-A163-4B92C6021C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729A06-76D6-4551-868F-1286547996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9ED2F-A23D-490B-828B-D47EFD3E3874}" type="slidenum">
              <a:rPr lang="en-US" smtClean="0"/>
              <a:t>‹#›</a:t>
            </a:fld>
            <a:endParaRPr lang="en-US"/>
          </a:p>
        </p:txBody>
      </p:sp>
    </p:spTree>
    <p:extLst>
      <p:ext uri="{BB962C8B-B14F-4D97-AF65-F5344CB8AC3E}">
        <p14:creationId xmlns:p14="http://schemas.microsoft.com/office/powerpoint/2010/main" val="17766620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petefreitag.com/blog/cf-searchimplicitscope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helpx.adobe.com/coldfusion/deprecated-feature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elpx.adobe.com/coldfusion/installing/installing-coldfusion-silently.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helpx.adobe.com/coldfusion/kb/coldfusion-2023-update-10.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code.visualstudio.com/docs/editor/userdefinedsnippet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fsummit.adobeevents.com/"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helpx.adobe.com/coldfusion/cfml-reference/coldfusion-functions/functions-e-g/encrypt.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helpx.adobe.com/coldfusion/cfml-reference/coldfusion-functions/functions-c-d/DecryptBinary.html" TargetMode="External"/><Relationship Id="rId5" Type="http://schemas.openxmlformats.org/officeDocument/2006/relationships/hyperlink" Target="https://helpx.adobe.com/coldfusion/cfml-reference/coldfusion-functions/functions-c-d/Decrypt.html" TargetMode="External"/><Relationship Id="rId4" Type="http://schemas.openxmlformats.org/officeDocument/2006/relationships/hyperlink" Target="https://helpx.adobe.com/coldfusion/cfml-reference/coldfusion-functions/functions-e-g/encryptbinary.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helpx.adobe.com/coldfusion/cfml-reference/coldfusion-functions/functions-h-im/hash.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FD51-0D6D-4D8C-A61E-1F5014F85CCC}"/>
              </a:ext>
            </a:extLst>
          </p:cNvPr>
          <p:cNvSpPr>
            <a:spLocks noGrp="1"/>
          </p:cNvSpPr>
          <p:nvPr>
            <p:ph type="ctrTitle"/>
          </p:nvPr>
        </p:nvSpPr>
        <p:spPr>
          <a:xfrm>
            <a:off x="7922575" y="1480008"/>
            <a:ext cx="4269426" cy="1718870"/>
          </a:xfrm>
        </p:spPr>
        <p:txBody>
          <a:bodyPr>
            <a:normAutofit/>
          </a:bodyPr>
          <a:lstStyle/>
          <a:p>
            <a:pPr algn="r"/>
            <a:r>
              <a:rPr lang="en-US" sz="4800" dirty="0"/>
              <a:t>September 2024</a:t>
            </a:r>
          </a:p>
        </p:txBody>
      </p:sp>
    </p:spTree>
    <p:extLst>
      <p:ext uri="{BB962C8B-B14F-4D97-AF65-F5344CB8AC3E}">
        <p14:creationId xmlns:p14="http://schemas.microsoft.com/office/powerpoint/2010/main" val="4131515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2088515"/>
            <a:ext cx="8345488" cy="4308872"/>
          </a:xfrm>
        </p:spPr>
        <p:txBody>
          <a:bodyPr/>
          <a:lstStyle/>
          <a:p>
            <a:pPr marL="0" indent="0">
              <a:buNone/>
            </a:pPr>
            <a:r>
              <a:rPr lang="en-US" sz="2400" dirty="0"/>
              <a:t>All variables need to be scoped (unless):</a:t>
            </a:r>
          </a:p>
          <a:p>
            <a:pPr marL="171450" lvl="1" indent="0">
              <a:buNone/>
            </a:pPr>
            <a:endParaRPr lang="en-US" dirty="0"/>
          </a:p>
          <a:p>
            <a:pPr marL="171450" lvl="1" indent="0">
              <a:buNone/>
            </a:pPr>
            <a:r>
              <a:rPr lang="en-US" sz="2000" b="1" dirty="0" err="1"/>
              <a:t>Application.cfc</a:t>
            </a:r>
            <a:endParaRPr lang="en-US" sz="2000" b="1" dirty="0"/>
          </a:p>
          <a:p>
            <a:pPr marL="171450" lvl="1" indent="0">
              <a:buNone/>
            </a:pPr>
            <a:r>
              <a:rPr lang="en-US" dirty="0"/>
              <a:t>Add this code: </a:t>
            </a:r>
          </a:p>
          <a:p>
            <a:pPr marL="171450" lvl="1" indent="0">
              <a:buNone/>
            </a:pPr>
            <a:r>
              <a:rPr lang="en-US" sz="2000" dirty="0"/>
              <a:t>&lt;</a:t>
            </a:r>
            <a:r>
              <a:rPr lang="en-US" sz="2000" dirty="0" err="1"/>
              <a:t>cfscript</a:t>
            </a:r>
            <a:r>
              <a:rPr lang="en-US" sz="2000" dirty="0"/>
              <a:t>&gt;</a:t>
            </a:r>
            <a:br>
              <a:rPr lang="en-US" sz="2000" dirty="0"/>
            </a:br>
            <a:r>
              <a:rPr lang="en-US" sz="2000" dirty="0" err="1"/>
              <a:t>this.searchimplicitscopes</a:t>
            </a:r>
            <a:r>
              <a:rPr lang="en-US" sz="2000" dirty="0"/>
              <a:t> = ‘true’;</a:t>
            </a:r>
          </a:p>
          <a:p>
            <a:pPr marL="171450" lvl="1" indent="0">
              <a:buNone/>
            </a:pPr>
            <a:r>
              <a:rPr lang="en-US" sz="2000" dirty="0"/>
              <a:t>&lt;/</a:t>
            </a:r>
            <a:r>
              <a:rPr lang="en-US" sz="2000" dirty="0" err="1"/>
              <a:t>cfscript</a:t>
            </a:r>
            <a:r>
              <a:rPr lang="en-US" sz="2000" dirty="0"/>
              <a:t>&gt;</a:t>
            </a:r>
          </a:p>
          <a:p>
            <a:pPr marL="171450" lvl="1" indent="0">
              <a:buNone/>
            </a:pPr>
            <a:endParaRPr lang="en-US" sz="2000" dirty="0"/>
          </a:p>
          <a:p>
            <a:pPr marL="171450" lvl="1" indent="0">
              <a:buNone/>
            </a:pPr>
            <a:r>
              <a:rPr lang="en-US" b="1" dirty="0" err="1"/>
              <a:t>Application.cfm</a:t>
            </a:r>
            <a:endParaRPr lang="en-US" b="1" dirty="0"/>
          </a:p>
          <a:p>
            <a:pPr marL="171450" lvl="1" indent="0">
              <a:buNone/>
            </a:pPr>
            <a:r>
              <a:rPr lang="en-US" dirty="0"/>
              <a:t>Add this code</a:t>
            </a:r>
          </a:p>
          <a:p>
            <a:pPr marL="171450" lvl="1" indent="0">
              <a:buNone/>
            </a:pPr>
            <a:r>
              <a:rPr lang="en-US" sz="2000" i="1" dirty="0"/>
              <a:t>&lt;</a:t>
            </a:r>
            <a:r>
              <a:rPr lang="en-US" sz="2000" i="1" dirty="0" err="1"/>
              <a:t>cfapplication</a:t>
            </a:r>
            <a:r>
              <a:rPr lang="en-US" sz="2000" i="1" dirty="0"/>
              <a:t> </a:t>
            </a:r>
            <a:r>
              <a:rPr lang="en-US" sz="2000" i="1" dirty="0" err="1"/>
              <a:t>searchImplicitScopes</a:t>
            </a:r>
            <a:r>
              <a:rPr lang="en-US" sz="2000" i="1" dirty="0"/>
              <a:t>="true"&gt;</a:t>
            </a:r>
          </a:p>
          <a:p>
            <a:endParaRPr lang="en-US" sz="2000" dirty="0"/>
          </a:p>
        </p:txBody>
      </p:sp>
      <p:sp>
        <p:nvSpPr>
          <p:cNvPr id="4" name="Title 3">
            <a:extLst>
              <a:ext uri="{FF2B5EF4-FFF2-40B4-BE49-F238E27FC236}">
                <a16:creationId xmlns:a16="http://schemas.microsoft.com/office/drawing/2014/main" id="{CA0F8C4C-118D-89DB-F7B1-A41D6600118A}"/>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346330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692276"/>
            <a:ext cx="8345488" cy="615553"/>
          </a:xfrm>
        </p:spPr>
        <p:txBody>
          <a:bodyPr>
            <a:normAutofit fontScale="92500" lnSpcReduction="20000"/>
          </a:bodyPr>
          <a:lstStyle/>
          <a:p>
            <a:pPr lvl="1">
              <a:lnSpc>
                <a:spcPct val="110000"/>
              </a:lnSpc>
            </a:pPr>
            <a:r>
              <a:rPr lang="en-US" sz="2000" dirty="0"/>
              <a:t>More info on </a:t>
            </a:r>
            <a:r>
              <a:rPr lang="en-US" sz="2000" dirty="0" err="1"/>
              <a:t>searchImplicitScopes</a:t>
            </a:r>
            <a:r>
              <a:rPr lang="en-US" sz="2000" dirty="0"/>
              <a:t>:</a:t>
            </a:r>
            <a:br>
              <a:rPr lang="en-US" sz="2000" dirty="0"/>
            </a:br>
            <a:r>
              <a:rPr lang="en-US" sz="2000" dirty="0">
                <a:hlinkClick r:id="rId3"/>
              </a:rPr>
              <a:t>https://www.petefreitag.com/blog/cf-searchimplicitscopes/</a:t>
            </a:r>
            <a:r>
              <a:rPr lang="en-US" sz="2000" dirty="0"/>
              <a:t> </a:t>
            </a:r>
          </a:p>
        </p:txBody>
      </p:sp>
      <p:sp>
        <p:nvSpPr>
          <p:cNvPr id="4" name="Title 3">
            <a:extLst>
              <a:ext uri="{FF2B5EF4-FFF2-40B4-BE49-F238E27FC236}">
                <a16:creationId xmlns:a16="http://schemas.microsoft.com/office/drawing/2014/main" id="{20A5BD44-E49D-C7C5-65C8-CFB3390B1256}"/>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798601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2441575"/>
          </a:xfrm>
        </p:spPr>
        <p:txBody>
          <a:bodyPr>
            <a:noAutofit/>
          </a:bodyPr>
          <a:lstStyle/>
          <a:p>
            <a:pPr lvl="1">
              <a:lnSpc>
                <a:spcPct val="110000"/>
              </a:lnSpc>
            </a:pPr>
            <a:r>
              <a:rPr lang="en-US" sz="2000" dirty="0"/>
              <a:t>Make sure that any features listed as </a:t>
            </a:r>
            <a:br>
              <a:rPr lang="en-US" sz="2000" dirty="0"/>
            </a:br>
            <a:r>
              <a:rPr lang="en-US" sz="2000" b="1" dirty="0"/>
              <a:t>Removed Since, or Retired Since</a:t>
            </a:r>
            <a:r>
              <a:rPr lang="en-US" sz="2000" dirty="0"/>
              <a:t> at </a:t>
            </a:r>
            <a:br>
              <a:rPr lang="en-US" sz="2000" dirty="0"/>
            </a:br>
            <a:r>
              <a:rPr lang="en-US" sz="2000" dirty="0">
                <a:hlinkClick r:id="rId3"/>
              </a:rPr>
              <a:t>https://helpx.adobe.com/coldfusion/deprecated-features.html</a:t>
            </a:r>
            <a:r>
              <a:rPr lang="en-US" sz="2000" dirty="0"/>
              <a:t> </a:t>
            </a:r>
            <a:br>
              <a:rPr lang="en-US" sz="2000" dirty="0"/>
            </a:br>
            <a:r>
              <a:rPr lang="en-US" sz="2000" dirty="0"/>
              <a:t>are re-coded</a:t>
            </a:r>
            <a:endParaRPr lang="en-US" sz="2000" i="1" dirty="0"/>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172205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4068446"/>
          </a:xfrm>
        </p:spPr>
        <p:txBody>
          <a:bodyPr>
            <a:noAutofit/>
          </a:bodyPr>
          <a:lstStyle/>
          <a:p>
            <a:pPr lvl="1">
              <a:lnSpc>
                <a:spcPct val="110000"/>
              </a:lnSpc>
            </a:pPr>
            <a:r>
              <a:rPr lang="en-US" sz="2000" dirty="0"/>
              <a:t>You can create a CAR file to migrate your existing ColdFusion server’s settings to the new ColdFusion server. Popups need to be enabled in your web browser</a:t>
            </a:r>
            <a:br>
              <a:rPr lang="en-US" sz="2000" dirty="0"/>
            </a:br>
            <a:br>
              <a:rPr lang="en-US" sz="2000" dirty="0"/>
            </a:br>
            <a:r>
              <a:rPr lang="en-US" sz="2000" dirty="0"/>
              <a:t>CAR Demo</a:t>
            </a:r>
            <a:br>
              <a:rPr lang="en-US" sz="2000" dirty="0"/>
            </a:br>
            <a:br>
              <a:rPr lang="en-US" sz="2000" dirty="0"/>
            </a:br>
            <a:r>
              <a:rPr lang="en-US" sz="2000" b="1" dirty="0"/>
              <a:t>NOTE:</a:t>
            </a:r>
            <a:r>
              <a:rPr lang="en-US" sz="2000" dirty="0"/>
              <a:t> Be mindful when creating your CAR file to only include the Java settings if they are going to be exactly the same on the new server. If they are different, your Java HOME will be changed to what was on the old server and your ColdFusion server might not start.</a:t>
            </a:r>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Tips</a:t>
            </a:r>
          </a:p>
        </p:txBody>
      </p:sp>
    </p:spTree>
    <p:extLst>
      <p:ext uri="{BB962C8B-B14F-4D97-AF65-F5344CB8AC3E}">
        <p14:creationId xmlns:p14="http://schemas.microsoft.com/office/powerpoint/2010/main" val="1009765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3729356"/>
          </a:xfrm>
        </p:spPr>
        <p:txBody>
          <a:bodyPr>
            <a:noAutofit/>
          </a:bodyPr>
          <a:lstStyle/>
          <a:p>
            <a:pPr lvl="1">
              <a:lnSpc>
                <a:spcPct val="110000"/>
              </a:lnSpc>
            </a:pPr>
            <a:r>
              <a:rPr lang="en-US" sz="2000" dirty="0"/>
              <a:t>You can silently install ColdFusion. This will creating a properties file and running a command line script from the folder that contains the ColdFusion 2023 installer. </a:t>
            </a:r>
          </a:p>
          <a:p>
            <a:pPr lvl="2">
              <a:lnSpc>
                <a:spcPct val="110000"/>
              </a:lnSpc>
            </a:pPr>
            <a:r>
              <a:rPr lang="en-US" sz="1600" dirty="0"/>
              <a:t>ColdFusion_2023_GUI_WWEJ_win64.exe -f cf23install.properties</a:t>
            </a:r>
          </a:p>
          <a:p>
            <a:pPr lvl="1">
              <a:lnSpc>
                <a:spcPct val="110000"/>
              </a:lnSpc>
            </a:pPr>
            <a:r>
              <a:rPr lang="en-US" sz="2000" dirty="0"/>
              <a:t>You can also include multiple installation commands in a batch file</a:t>
            </a:r>
          </a:p>
          <a:p>
            <a:pPr lvl="1">
              <a:lnSpc>
                <a:spcPct val="110000"/>
              </a:lnSpc>
            </a:pPr>
            <a:r>
              <a:rPr lang="en-US" sz="2000" dirty="0"/>
              <a:t>More Info: </a:t>
            </a:r>
            <a:r>
              <a:rPr lang="en-US" sz="2000" dirty="0">
                <a:hlinkClick r:id="rId3"/>
              </a:rPr>
              <a:t>https://helpx.adobe.com/coldfusion/installing/installing-coldfusion-silently.html</a:t>
            </a:r>
            <a:r>
              <a:rPr lang="en-US" sz="2000" dirty="0"/>
              <a:t> </a:t>
            </a:r>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Tips</a:t>
            </a:r>
          </a:p>
        </p:txBody>
      </p:sp>
    </p:spTree>
    <p:extLst>
      <p:ext uri="{BB962C8B-B14F-4D97-AF65-F5344CB8AC3E}">
        <p14:creationId xmlns:p14="http://schemas.microsoft.com/office/powerpoint/2010/main" val="2808302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3729356"/>
          </a:xfrm>
        </p:spPr>
        <p:txBody>
          <a:bodyPr>
            <a:noAutofit/>
          </a:bodyPr>
          <a:lstStyle/>
          <a:p>
            <a:pPr lvl="1">
              <a:lnSpc>
                <a:spcPct val="110000"/>
              </a:lnSpc>
            </a:pPr>
            <a:r>
              <a:rPr lang="en-US" sz="2000" dirty="0"/>
              <a:t>Intranet Use Cases:</a:t>
            </a:r>
            <a:br>
              <a:rPr lang="en-US" sz="2000" dirty="0"/>
            </a:br>
            <a:r>
              <a:rPr lang="en-US" sz="2000" dirty="0"/>
              <a:t>If you have a license key that requires communication with Adobe’s licensing server each time the server is started, make sure that the server has a connection to the public Internet. </a:t>
            </a:r>
            <a:br>
              <a:rPr lang="en-US" sz="2000" dirty="0"/>
            </a:br>
            <a:br>
              <a:rPr lang="en-US" sz="2000" dirty="0"/>
            </a:br>
            <a:r>
              <a:rPr lang="en-US" sz="2000" dirty="0"/>
              <a:t>Otherwise, you will need a license key that does not require communication with Adobe’s license servers</a:t>
            </a:r>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Tips</a:t>
            </a:r>
          </a:p>
        </p:txBody>
      </p:sp>
    </p:spTree>
    <p:extLst>
      <p:ext uri="{BB962C8B-B14F-4D97-AF65-F5344CB8AC3E}">
        <p14:creationId xmlns:p14="http://schemas.microsoft.com/office/powerpoint/2010/main" val="5994575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5062856"/>
          </a:xfrm>
        </p:spPr>
        <p:txBody>
          <a:bodyPr>
            <a:noAutofit/>
          </a:bodyPr>
          <a:lstStyle/>
          <a:p>
            <a:pPr lvl="1">
              <a:lnSpc>
                <a:spcPct val="110000"/>
              </a:lnSpc>
            </a:pPr>
            <a:r>
              <a:rPr lang="en-US" sz="2000" dirty="0"/>
              <a:t>Post ColdFusion 2023 Installation Tasks</a:t>
            </a:r>
          </a:p>
          <a:p>
            <a:pPr lvl="2">
              <a:lnSpc>
                <a:spcPct val="110000"/>
              </a:lnSpc>
            </a:pPr>
            <a:r>
              <a:rPr lang="en-US" sz="1600" dirty="0"/>
              <a:t>Install CF Core Server Updates</a:t>
            </a:r>
          </a:p>
          <a:p>
            <a:pPr lvl="3">
              <a:lnSpc>
                <a:spcPct val="110000"/>
              </a:lnSpc>
            </a:pPr>
            <a:r>
              <a:rPr lang="en-US" sz="1400" dirty="0"/>
              <a:t>Can Install via Package Manager in CF Administrator</a:t>
            </a:r>
          </a:p>
          <a:p>
            <a:pPr lvl="3">
              <a:lnSpc>
                <a:spcPct val="110000"/>
              </a:lnSpc>
            </a:pPr>
            <a:r>
              <a:rPr lang="en-US" sz="1400" dirty="0"/>
              <a:t>Can install via command line</a:t>
            </a:r>
          </a:p>
          <a:p>
            <a:pPr lvl="4">
              <a:lnSpc>
                <a:spcPct val="110000"/>
              </a:lnSpc>
            </a:pPr>
            <a:r>
              <a:rPr lang="en-US" sz="1400" dirty="0"/>
              <a:t>Download hotfix file</a:t>
            </a:r>
          </a:p>
          <a:p>
            <a:pPr lvl="5">
              <a:lnSpc>
                <a:spcPct val="110000"/>
              </a:lnSpc>
            </a:pPr>
            <a:r>
              <a:rPr lang="en-US" sz="1400" dirty="0"/>
              <a:t>Via </a:t>
            </a:r>
            <a:r>
              <a:rPr lang="en-US" sz="1400" dirty="0" err="1"/>
              <a:t>HotFix</a:t>
            </a:r>
            <a:r>
              <a:rPr lang="en-US" sz="1400" dirty="0"/>
              <a:t> web page CF 2023 Update 10 example: </a:t>
            </a:r>
            <a:r>
              <a:rPr lang="en-US" sz="1400" dirty="0">
                <a:hlinkClick r:id="rId3"/>
              </a:rPr>
              <a:t>https://helpx.adobe.com/coldfusion/kb/coldfusion-2023-update-10.html</a:t>
            </a:r>
            <a:r>
              <a:rPr lang="en-US" sz="1400" dirty="0"/>
              <a:t>)</a:t>
            </a:r>
            <a:br>
              <a:rPr lang="en-US" sz="1400" dirty="0"/>
            </a:br>
            <a:br>
              <a:rPr lang="en-US" sz="1400" dirty="0"/>
            </a:br>
            <a:r>
              <a:rPr lang="en-US" sz="1400" dirty="0"/>
              <a:t>- or – </a:t>
            </a:r>
            <a:br>
              <a:rPr lang="en-US" sz="1400" dirty="0"/>
            </a:br>
            <a:endParaRPr lang="en-US" sz="1400" dirty="0"/>
          </a:p>
          <a:p>
            <a:pPr lvl="5">
              <a:lnSpc>
                <a:spcPct val="110000"/>
              </a:lnSpc>
            </a:pPr>
            <a:r>
              <a:rPr lang="en-US" sz="1400" dirty="0"/>
              <a:t>Via CF Package Manager’s </a:t>
            </a:r>
            <a:r>
              <a:rPr lang="en-US" sz="1400" b="1" dirty="0" err="1"/>
              <a:t>downloadrepo</a:t>
            </a:r>
            <a:r>
              <a:rPr lang="en-US" sz="1400" dirty="0"/>
              <a:t> command (hotfix will be located in the </a:t>
            </a:r>
            <a:r>
              <a:rPr lang="en-US" sz="1400" b="1" dirty="0" err="1"/>
              <a:t>updateinstallers</a:t>
            </a:r>
            <a:r>
              <a:rPr lang="en-US" sz="1400" b="1" dirty="0"/>
              <a:t> </a:t>
            </a:r>
            <a:r>
              <a:rPr lang="en-US" sz="1400" dirty="0"/>
              <a:t>folder)</a:t>
            </a:r>
            <a:br>
              <a:rPr lang="en-US" sz="1400" dirty="0"/>
            </a:br>
            <a:endParaRPr lang="en-US" sz="1400" dirty="0"/>
          </a:p>
          <a:p>
            <a:pPr lvl="4">
              <a:lnSpc>
                <a:spcPct val="110000"/>
              </a:lnSpc>
            </a:pPr>
            <a:r>
              <a:rPr lang="en-US" sz="1400" dirty="0"/>
              <a:t>Copy the hotfix installers to a folder on your desktop</a:t>
            </a:r>
          </a:p>
          <a:p>
            <a:pPr lvl="4">
              <a:lnSpc>
                <a:spcPct val="110000"/>
              </a:lnSpc>
            </a:pPr>
            <a:endParaRPr lang="en-US" sz="1400" dirty="0"/>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Tips</a:t>
            </a:r>
          </a:p>
        </p:txBody>
      </p:sp>
    </p:spTree>
    <p:extLst>
      <p:ext uri="{BB962C8B-B14F-4D97-AF65-F5344CB8AC3E}">
        <p14:creationId xmlns:p14="http://schemas.microsoft.com/office/powerpoint/2010/main" val="26853678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5062856"/>
          </a:xfrm>
        </p:spPr>
        <p:txBody>
          <a:bodyPr>
            <a:noAutofit/>
          </a:bodyPr>
          <a:lstStyle/>
          <a:p>
            <a:pPr lvl="1">
              <a:lnSpc>
                <a:spcPct val="110000"/>
              </a:lnSpc>
            </a:pPr>
            <a:r>
              <a:rPr lang="en-US" sz="2000" dirty="0"/>
              <a:t>Post ColdFusion 2023 Installation Tasks</a:t>
            </a:r>
          </a:p>
          <a:p>
            <a:pPr lvl="2">
              <a:lnSpc>
                <a:spcPct val="110000"/>
              </a:lnSpc>
            </a:pPr>
            <a:r>
              <a:rPr lang="en-US" sz="1600" dirty="0"/>
              <a:t>Install CF Core Server Updates</a:t>
            </a:r>
          </a:p>
          <a:p>
            <a:pPr lvl="3">
              <a:lnSpc>
                <a:spcPct val="110000"/>
              </a:lnSpc>
            </a:pPr>
            <a:r>
              <a:rPr lang="en-US" sz="1400" dirty="0"/>
              <a:t>Can install via command line (continued)</a:t>
            </a:r>
          </a:p>
          <a:p>
            <a:pPr lvl="4">
              <a:lnSpc>
                <a:spcPct val="110000"/>
              </a:lnSpc>
            </a:pPr>
            <a:r>
              <a:rPr lang="en-US" sz="1400" dirty="0"/>
              <a:t>Create an </a:t>
            </a:r>
            <a:r>
              <a:rPr lang="en-US" sz="1400" dirty="0" err="1"/>
              <a:t>install.properties</a:t>
            </a:r>
            <a:r>
              <a:rPr lang="en-US" sz="1400" dirty="0"/>
              <a:t> file with the following lines:</a:t>
            </a:r>
            <a:br>
              <a:rPr lang="en-US" sz="1400" dirty="0"/>
            </a:br>
            <a:r>
              <a:rPr lang="en-US" sz="1400" dirty="0"/>
              <a:t>INSTALLER_UI=silent</a:t>
            </a:r>
            <a:br>
              <a:rPr lang="en-US" sz="1400" dirty="0"/>
            </a:br>
            <a:r>
              <a:rPr lang="en-US" sz="1400" dirty="0"/>
              <a:t>USER_INSTALL_DIR=C:/ColdFusion2023</a:t>
            </a:r>
            <a:br>
              <a:rPr lang="en-US" sz="1400" dirty="0"/>
            </a:br>
            <a:r>
              <a:rPr lang="en-US" sz="1400" dirty="0"/>
              <a:t>DOC_ROOT=C:/ColdFusion2023/cfusion/wwwroot</a:t>
            </a:r>
            <a:br>
              <a:rPr lang="en-US" sz="1400" dirty="0"/>
            </a:br>
            <a:r>
              <a:rPr lang="en-US" sz="1400" dirty="0"/>
              <a:t>INSTANCE_LIST=ALL</a:t>
            </a:r>
            <a:br>
              <a:rPr lang="en-US" sz="1400" dirty="0"/>
            </a:br>
            <a:r>
              <a:rPr lang="en-US" sz="1400" dirty="0"/>
              <a:t>DONOT_START_SERVERS_POST_INSTALL=true</a:t>
            </a:r>
          </a:p>
          <a:p>
            <a:pPr lvl="4">
              <a:lnSpc>
                <a:spcPct val="110000"/>
              </a:lnSpc>
            </a:pPr>
            <a:r>
              <a:rPr lang="en-US" sz="1400" dirty="0"/>
              <a:t>Save the </a:t>
            </a:r>
            <a:r>
              <a:rPr lang="en-US" sz="1400" dirty="0" err="1"/>
              <a:t>install.properties</a:t>
            </a:r>
            <a:r>
              <a:rPr lang="en-US" sz="1400" dirty="0"/>
              <a:t> file to the same location at the hotfix installer</a:t>
            </a:r>
          </a:p>
          <a:p>
            <a:pPr lvl="4">
              <a:lnSpc>
                <a:spcPct val="110000"/>
              </a:lnSpc>
            </a:pPr>
            <a:r>
              <a:rPr lang="en-US" sz="1400" dirty="0"/>
              <a:t>Open a command prompt that points to the folder with the hotfix installer and properties file</a:t>
            </a:r>
          </a:p>
          <a:p>
            <a:pPr lvl="4">
              <a:lnSpc>
                <a:spcPct val="110000"/>
              </a:lnSpc>
            </a:pPr>
            <a:r>
              <a:rPr lang="en-US" sz="1400" dirty="0"/>
              <a:t>Stop the ColdFusion server</a:t>
            </a:r>
            <a:br>
              <a:rPr lang="en-US" sz="1400" dirty="0"/>
            </a:br>
            <a:r>
              <a:rPr lang="en-US" sz="1400" dirty="0"/>
              <a:t>C:/ColdFusion2023/cfusion/bin/coldfusion.exe -stop -console</a:t>
            </a:r>
            <a:br>
              <a:rPr lang="en-US" sz="1400" dirty="0"/>
            </a:br>
            <a:endParaRPr lang="en-US" sz="1400" dirty="0"/>
          </a:p>
          <a:p>
            <a:pPr lvl="4">
              <a:lnSpc>
                <a:spcPct val="110000"/>
              </a:lnSpc>
            </a:pPr>
            <a:endParaRPr lang="en-US" sz="1400" dirty="0"/>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Tips</a:t>
            </a:r>
          </a:p>
        </p:txBody>
      </p:sp>
    </p:spTree>
    <p:extLst>
      <p:ext uri="{BB962C8B-B14F-4D97-AF65-F5344CB8AC3E}">
        <p14:creationId xmlns:p14="http://schemas.microsoft.com/office/powerpoint/2010/main" val="38661507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4" y="1692274"/>
            <a:ext cx="8909685" cy="5062856"/>
          </a:xfrm>
        </p:spPr>
        <p:txBody>
          <a:bodyPr>
            <a:noAutofit/>
          </a:bodyPr>
          <a:lstStyle/>
          <a:p>
            <a:pPr lvl="1">
              <a:lnSpc>
                <a:spcPct val="110000"/>
              </a:lnSpc>
            </a:pPr>
            <a:r>
              <a:rPr lang="en-US" sz="2000" dirty="0"/>
              <a:t>Post ColdFusion 2023 Installation Tasks</a:t>
            </a:r>
          </a:p>
          <a:p>
            <a:pPr lvl="2">
              <a:lnSpc>
                <a:spcPct val="110000"/>
              </a:lnSpc>
            </a:pPr>
            <a:r>
              <a:rPr lang="en-US" sz="1600" dirty="0"/>
              <a:t>Install CF Core Server Updates</a:t>
            </a:r>
          </a:p>
          <a:p>
            <a:pPr lvl="3">
              <a:lnSpc>
                <a:spcPct val="110000"/>
              </a:lnSpc>
            </a:pPr>
            <a:r>
              <a:rPr lang="en-US" sz="1400" dirty="0"/>
              <a:t>Can install via command line (continued)</a:t>
            </a:r>
          </a:p>
          <a:p>
            <a:pPr lvl="4">
              <a:lnSpc>
                <a:spcPct val="110000"/>
              </a:lnSpc>
            </a:pPr>
            <a:r>
              <a:rPr lang="en-US" sz="1400" dirty="0"/>
              <a:t>Use the following command to install the update </a:t>
            </a:r>
            <a:br>
              <a:rPr lang="en-US" sz="1400" dirty="0"/>
            </a:br>
            <a:r>
              <a:rPr lang="en-US" sz="1400" dirty="0"/>
              <a:t>(example – CF 2023 Update 10):</a:t>
            </a:r>
            <a:br>
              <a:rPr lang="en-US" sz="1400" dirty="0"/>
            </a:br>
            <a:r>
              <a:rPr lang="en-US" sz="1400" dirty="0"/>
              <a:t>C:/ColdFusion2023/jre/bin/java -jar " hotfix-010-330680.jar" -</a:t>
            </a:r>
            <a:r>
              <a:rPr lang="en-US" sz="1400" dirty="0" err="1"/>
              <a:t>i</a:t>
            </a:r>
            <a:r>
              <a:rPr lang="en-US" sz="1400" dirty="0"/>
              <a:t> silent -f "</a:t>
            </a:r>
            <a:r>
              <a:rPr lang="en-US" sz="1400" dirty="0" err="1"/>
              <a:t>install.properties</a:t>
            </a:r>
            <a:r>
              <a:rPr lang="en-US" sz="1400" dirty="0"/>
              <a:t>“</a:t>
            </a:r>
          </a:p>
          <a:p>
            <a:pPr lvl="2">
              <a:lnSpc>
                <a:spcPct val="110000"/>
              </a:lnSpc>
            </a:pPr>
            <a:r>
              <a:rPr lang="en-US" sz="1600" dirty="0"/>
              <a:t>Install package updates via CF Administrator or command line via CF Package Manager – command: </a:t>
            </a:r>
            <a:r>
              <a:rPr lang="en-US" sz="1600" dirty="0" err="1"/>
              <a:t>installall</a:t>
            </a:r>
            <a:endParaRPr lang="en-US" sz="1600" dirty="0"/>
          </a:p>
          <a:p>
            <a:pPr lvl="2">
              <a:lnSpc>
                <a:spcPct val="110000"/>
              </a:lnSpc>
            </a:pPr>
            <a:r>
              <a:rPr lang="en-US" sz="1600" dirty="0"/>
              <a:t>Windows - Configure ColdFusion Connectors with IIS </a:t>
            </a:r>
            <a:br>
              <a:rPr lang="en-US" sz="1600" dirty="0"/>
            </a:br>
            <a:r>
              <a:rPr lang="en-US" sz="1600" dirty="0"/>
              <a:t>C:/ColdFusion2023/cfusion/runtime/bin/wsconfig.exe -</a:t>
            </a:r>
            <a:r>
              <a:rPr lang="en-US" sz="1600" dirty="0" err="1"/>
              <a:t>ws</a:t>
            </a:r>
            <a:r>
              <a:rPr lang="en-US" sz="1600" dirty="0"/>
              <a:t> </a:t>
            </a:r>
            <a:r>
              <a:rPr lang="en-US" sz="1600" dirty="0" err="1"/>
              <a:t>iis</a:t>
            </a:r>
            <a:r>
              <a:rPr lang="en-US" sz="1600" dirty="0"/>
              <a:t> -site 0 –v</a:t>
            </a:r>
          </a:p>
          <a:p>
            <a:pPr lvl="2">
              <a:lnSpc>
                <a:spcPct val="110000"/>
              </a:lnSpc>
            </a:pPr>
            <a:r>
              <a:rPr lang="en-US" sz="1600" dirty="0"/>
              <a:t>Start the CF Server</a:t>
            </a:r>
            <a:br>
              <a:rPr lang="en-US" sz="1600" dirty="0"/>
            </a:br>
            <a:r>
              <a:rPr lang="en-US" sz="1600" dirty="0"/>
              <a:t>C:/ColdFusion2023/cfusion/bin/coldfusion.exe -stop –console</a:t>
            </a:r>
          </a:p>
          <a:p>
            <a:pPr lvl="4">
              <a:lnSpc>
                <a:spcPct val="110000"/>
              </a:lnSpc>
            </a:pPr>
            <a:endParaRPr lang="en-US" sz="1400" dirty="0"/>
          </a:p>
          <a:p>
            <a:pPr lvl="4">
              <a:lnSpc>
                <a:spcPct val="110000"/>
              </a:lnSpc>
            </a:pPr>
            <a:endParaRPr lang="en-US" sz="1400" dirty="0"/>
          </a:p>
        </p:txBody>
      </p:sp>
      <p:sp>
        <p:nvSpPr>
          <p:cNvPr id="4" name="Title 3">
            <a:extLst>
              <a:ext uri="{FF2B5EF4-FFF2-40B4-BE49-F238E27FC236}">
                <a16:creationId xmlns:a16="http://schemas.microsoft.com/office/drawing/2014/main" id="{984B8D35-EBD5-6A0A-61F0-BE23C9E26645}"/>
              </a:ext>
            </a:extLst>
          </p:cNvPr>
          <p:cNvSpPr>
            <a:spLocks noGrp="1"/>
          </p:cNvSpPr>
          <p:nvPr>
            <p:ph type="title"/>
          </p:nvPr>
        </p:nvSpPr>
        <p:spPr/>
        <p:txBody>
          <a:bodyPr/>
          <a:lstStyle/>
          <a:p>
            <a:r>
              <a:rPr lang="en-US" dirty="0"/>
              <a:t>ColdFusion 2023</a:t>
            </a:r>
            <a:br>
              <a:rPr lang="en-US" dirty="0"/>
            </a:br>
            <a:r>
              <a:rPr lang="en-US" dirty="0"/>
              <a:t>Migration Tips</a:t>
            </a:r>
          </a:p>
        </p:txBody>
      </p:sp>
    </p:spTree>
    <p:extLst>
      <p:ext uri="{BB962C8B-B14F-4D97-AF65-F5344CB8AC3E}">
        <p14:creationId xmlns:p14="http://schemas.microsoft.com/office/powerpoint/2010/main" val="23512757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7232" y="3314511"/>
            <a:ext cx="8345488" cy="2782300"/>
          </a:xfrm>
        </p:spPr>
        <p:txBody>
          <a:bodyPr>
            <a:normAutofit fontScale="85000" lnSpcReduction="20000"/>
          </a:bodyPr>
          <a:lstStyle/>
          <a:p>
            <a:pPr marL="0" indent="0">
              <a:lnSpc>
                <a:spcPct val="120000"/>
              </a:lnSpc>
              <a:buNone/>
            </a:pPr>
            <a:r>
              <a:rPr lang="en-US" sz="2000" dirty="0"/>
              <a:t>Will Frankhouser</a:t>
            </a:r>
          </a:p>
          <a:p>
            <a:pPr marL="0" indent="0">
              <a:lnSpc>
                <a:spcPct val="120000"/>
              </a:lnSpc>
              <a:buNone/>
            </a:pPr>
            <a:r>
              <a:rPr lang="en-US" sz="2000" dirty="0"/>
              <a:t>Adobe Certified Professional – ColdFusion</a:t>
            </a:r>
          </a:p>
          <a:p>
            <a:pPr marL="0" indent="0">
              <a:lnSpc>
                <a:spcPct val="120000"/>
              </a:lnSpc>
              <a:buNone/>
            </a:pPr>
            <a:endParaRPr lang="en-US" sz="2000" dirty="0"/>
          </a:p>
          <a:p>
            <a:pPr lvl="1">
              <a:lnSpc>
                <a:spcPct val="120000"/>
              </a:lnSpc>
            </a:pPr>
            <a:r>
              <a:rPr lang="en-US" sz="1800" dirty="0" err="1"/>
              <a:t>VSCode</a:t>
            </a:r>
            <a:r>
              <a:rPr lang="en-US" sz="1800" dirty="0"/>
              <a:t> </a:t>
            </a:r>
            <a:r>
              <a:rPr lang="en-US" sz="1800" dirty="0" err="1"/>
              <a:t>Intellisense</a:t>
            </a:r>
            <a:endParaRPr lang="en-US" sz="1800" dirty="0"/>
          </a:p>
          <a:p>
            <a:pPr lvl="1">
              <a:lnSpc>
                <a:spcPct val="120000"/>
              </a:lnSpc>
            </a:pPr>
            <a:r>
              <a:rPr lang="en-US" sz="1800" dirty="0"/>
              <a:t>User Configured Snippets</a:t>
            </a:r>
          </a:p>
          <a:p>
            <a:pPr lvl="1">
              <a:lnSpc>
                <a:spcPct val="120000"/>
              </a:lnSpc>
            </a:pPr>
            <a:r>
              <a:rPr lang="en-US" sz="1800" dirty="0" err="1"/>
              <a:t>Keybinding</a:t>
            </a:r>
            <a:r>
              <a:rPr lang="en-US" sz="1800" dirty="0"/>
              <a:t> to the Snippets</a:t>
            </a:r>
          </a:p>
          <a:p>
            <a:pPr marL="0" indent="0">
              <a:lnSpc>
                <a:spcPct val="120000"/>
              </a:lnSpc>
              <a:buNone/>
            </a:pPr>
            <a:endParaRPr lang="en-US" sz="2000" dirty="0"/>
          </a:p>
          <a:p>
            <a:pPr marL="0" indent="0">
              <a:lnSpc>
                <a:spcPct val="120000"/>
              </a:lnSpc>
              <a:buNone/>
            </a:pPr>
            <a:r>
              <a:rPr lang="en-US" sz="2000" dirty="0"/>
              <a:t>More Info: </a:t>
            </a:r>
            <a:r>
              <a:rPr lang="en-US" sz="2000" dirty="0">
                <a:hlinkClick r:id="rId3"/>
              </a:rPr>
              <a:t>https://code.visualstudio.com/docs/editor/userdefinedsnippets</a:t>
            </a:r>
            <a:r>
              <a:rPr lang="en-US" sz="2000" dirty="0"/>
              <a:t>  </a:t>
            </a:r>
          </a:p>
        </p:txBody>
      </p:sp>
      <p:sp>
        <p:nvSpPr>
          <p:cNvPr id="4" name="Title 3">
            <a:extLst>
              <a:ext uri="{FF2B5EF4-FFF2-40B4-BE49-F238E27FC236}">
                <a16:creationId xmlns:a16="http://schemas.microsoft.com/office/drawing/2014/main" id="{D3208ACA-03C4-FA28-107A-C8F1415F6DAC}"/>
              </a:ext>
            </a:extLst>
          </p:cNvPr>
          <p:cNvSpPr>
            <a:spLocks noGrp="1"/>
          </p:cNvSpPr>
          <p:nvPr>
            <p:ph type="title"/>
          </p:nvPr>
        </p:nvSpPr>
        <p:spPr>
          <a:xfrm>
            <a:off x="2620652" y="365125"/>
            <a:ext cx="8733148" cy="2583815"/>
          </a:xfrm>
        </p:spPr>
        <p:txBody>
          <a:bodyPr>
            <a:normAutofit fontScale="90000"/>
          </a:bodyPr>
          <a:lstStyle/>
          <a:p>
            <a:r>
              <a:rPr lang="en-US" sz="4400" dirty="0"/>
              <a:t>Adding a ColdFusion Snippets File to VS Code to Turbocharge Your Adobe Security Analyzer Findings Remediation</a:t>
            </a:r>
            <a:endParaRPr lang="en-US" dirty="0"/>
          </a:p>
        </p:txBody>
      </p:sp>
    </p:spTree>
    <p:extLst>
      <p:ext uri="{BB962C8B-B14F-4D97-AF65-F5344CB8AC3E}">
        <p14:creationId xmlns:p14="http://schemas.microsoft.com/office/powerpoint/2010/main" val="24343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a:xfrm>
            <a:off x="838200" y="1825624"/>
            <a:ext cx="10515600" cy="4728687"/>
          </a:xfrm>
        </p:spPr>
        <p:txBody>
          <a:bodyPr>
            <a:normAutofit/>
          </a:bodyPr>
          <a:lstStyle/>
          <a:p>
            <a:r>
              <a:rPr lang="en-US" sz="2400" dirty="0"/>
              <a:t>Adobe ColdFusion Summit 2024</a:t>
            </a:r>
          </a:p>
          <a:p>
            <a:r>
              <a:rPr lang="en-US" sz="2400" dirty="0"/>
              <a:t>Migrating Your ColdFusion Server to ColdFusion 2023</a:t>
            </a:r>
          </a:p>
          <a:p>
            <a:pPr lvl="1"/>
            <a:r>
              <a:rPr lang="en-US" sz="2000" dirty="0"/>
              <a:t>ColdFusion 2023 Migration Considerations</a:t>
            </a:r>
          </a:p>
          <a:p>
            <a:pPr lvl="1"/>
            <a:r>
              <a:rPr lang="en-US" sz="2000" dirty="0"/>
              <a:t>ColdFusion 2023 Migration Tips</a:t>
            </a:r>
          </a:p>
          <a:p>
            <a:pPr lvl="1"/>
            <a:r>
              <a:rPr lang="en-US" sz="2000" dirty="0"/>
              <a:t>Installing ColdFusion 2023 Core Server and Package Updates Via the </a:t>
            </a:r>
            <a:br>
              <a:rPr lang="en-US" sz="2000" dirty="0"/>
            </a:br>
            <a:r>
              <a:rPr lang="en-US" sz="2000" dirty="0"/>
              <a:t>Command Line</a:t>
            </a:r>
          </a:p>
          <a:p>
            <a:r>
              <a:rPr lang="en-US" sz="2400" dirty="0"/>
              <a:t>Adding a ColdFusion Snippets File to VS Code to Turbocharge Your Adobe Security Analyzer Findings Remediation</a:t>
            </a:r>
          </a:p>
          <a:p>
            <a:r>
              <a:rPr lang="en-US" sz="2400" dirty="0"/>
              <a:t>Questions/Answers/Help Needed</a:t>
            </a:r>
          </a:p>
          <a:p>
            <a:r>
              <a:rPr lang="en-US" sz="2400" dirty="0"/>
              <a:t>Next Meeting</a:t>
            </a:r>
          </a:p>
        </p:txBody>
      </p:sp>
    </p:spTree>
    <p:extLst>
      <p:ext uri="{BB962C8B-B14F-4D97-AF65-F5344CB8AC3E}">
        <p14:creationId xmlns:p14="http://schemas.microsoft.com/office/powerpoint/2010/main" val="846551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Questions/Answers/</a:t>
            </a:r>
            <a:br>
              <a:rPr lang="en-US" dirty="0"/>
            </a:br>
            <a:r>
              <a:rPr lang="en-US" dirty="0"/>
              <a:t>Help Needed</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pPr marL="0" indent="0">
              <a:buNone/>
            </a:pPr>
            <a:r>
              <a:rPr lang="en-US" dirty="0"/>
              <a:t>This is your opportunity to ask any ColdFusion question or request help for a ColdFusion-related issue.</a:t>
            </a:r>
          </a:p>
        </p:txBody>
      </p:sp>
    </p:spTree>
    <p:extLst>
      <p:ext uri="{BB962C8B-B14F-4D97-AF65-F5344CB8AC3E}">
        <p14:creationId xmlns:p14="http://schemas.microsoft.com/office/powerpoint/2010/main" val="40858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Next Meeting</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normAutofit/>
          </a:bodyPr>
          <a:lstStyle/>
          <a:p>
            <a:pPr marL="0" indent="0">
              <a:buNone/>
            </a:pPr>
            <a:r>
              <a:rPr lang="en-US"/>
              <a:t>March 15, 2023 – </a:t>
            </a:r>
            <a:r>
              <a:rPr lang="en-US" dirty="0"/>
              <a:t>5:00 PM PDT (on-line via Zoom).</a:t>
            </a:r>
          </a:p>
        </p:txBody>
      </p:sp>
    </p:spTree>
    <p:extLst>
      <p:ext uri="{BB962C8B-B14F-4D97-AF65-F5344CB8AC3E}">
        <p14:creationId xmlns:p14="http://schemas.microsoft.com/office/powerpoint/2010/main" val="4203396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Adobe ColdFusion Summit 2024</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r>
              <a:rPr lang="en-US" dirty="0"/>
              <a:t>Dates: September 30th – October 1</a:t>
            </a:r>
            <a:r>
              <a:rPr lang="en-US" baseline="30000" dirty="0"/>
              <a:t>st</a:t>
            </a:r>
            <a:endParaRPr lang="en-US" dirty="0"/>
          </a:p>
          <a:p>
            <a:r>
              <a:rPr lang="en-US" dirty="0"/>
              <a:t>Venue: Resorts World – Las Vegas</a:t>
            </a:r>
          </a:p>
          <a:p>
            <a:r>
              <a:rPr lang="en-US" dirty="0"/>
              <a:t>ColdFusion Certification Training &amp; Test – October 2</a:t>
            </a:r>
            <a:r>
              <a:rPr lang="en-US" baseline="30000" dirty="0"/>
              <a:t>nd</a:t>
            </a:r>
            <a:endParaRPr lang="en-US" dirty="0"/>
          </a:p>
          <a:p>
            <a:r>
              <a:rPr lang="en-US" dirty="0"/>
              <a:t>Registration: </a:t>
            </a:r>
            <a:r>
              <a:rPr lang="en-US" dirty="0">
                <a:hlinkClick r:id="rId3"/>
              </a:rPr>
              <a:t>https://cfsummit.adobeevents.com/</a:t>
            </a:r>
            <a:r>
              <a:rPr lang="en-US" dirty="0"/>
              <a:t> </a:t>
            </a:r>
          </a:p>
          <a:p>
            <a:endParaRPr lang="en-US" dirty="0"/>
          </a:p>
          <a:p>
            <a:endParaRPr lang="en-US" dirty="0"/>
          </a:p>
        </p:txBody>
      </p:sp>
    </p:spTree>
    <p:extLst>
      <p:ext uri="{BB962C8B-B14F-4D97-AF65-F5344CB8AC3E}">
        <p14:creationId xmlns:p14="http://schemas.microsoft.com/office/powerpoint/2010/main" val="2290414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73ED8-6F5F-43B1-B48D-AFD6A936C00E}"/>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20643621-C15B-483C-89DE-7F4F72303D71}"/>
              </a:ext>
            </a:extLst>
          </p:cNvPr>
          <p:cNvSpPr>
            <a:spLocks noGrp="1"/>
          </p:cNvSpPr>
          <p:nvPr>
            <p:ph idx="1"/>
          </p:nvPr>
        </p:nvSpPr>
        <p:spPr/>
        <p:txBody>
          <a:bodyPr/>
          <a:lstStyle/>
          <a:p>
            <a:r>
              <a:rPr lang="en-US" dirty="0"/>
              <a:t>Tell us a little bit about who you are</a:t>
            </a:r>
          </a:p>
          <a:p>
            <a:endParaRPr lang="en-US" dirty="0"/>
          </a:p>
          <a:p>
            <a:endParaRPr lang="en-US" dirty="0"/>
          </a:p>
        </p:txBody>
      </p:sp>
    </p:spTree>
    <p:extLst>
      <p:ext uri="{BB962C8B-B14F-4D97-AF65-F5344CB8AC3E}">
        <p14:creationId xmlns:p14="http://schemas.microsoft.com/office/powerpoint/2010/main" val="26067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692275"/>
            <a:ext cx="8345488" cy="3754874"/>
          </a:xfrm>
        </p:spPr>
        <p:txBody>
          <a:bodyPr/>
          <a:lstStyle/>
          <a:p>
            <a:r>
              <a:rPr lang="en-US" sz="2000" dirty="0"/>
              <a:t>All versions of Adobe ColdFusion had allowed for setting output variables as follows:</a:t>
            </a:r>
            <a:br>
              <a:rPr lang="en-US" sz="2000" dirty="0"/>
            </a:br>
            <a:br>
              <a:rPr lang="en-US" sz="2000" dirty="0"/>
            </a:br>
            <a:r>
              <a:rPr lang="en-US" sz="2000" dirty="0" err="1"/>
              <a:t>thisVariable</a:t>
            </a:r>
            <a:r>
              <a:rPr lang="en-US" sz="2000" dirty="0"/>
              <a:t> = 5</a:t>
            </a:r>
          </a:p>
          <a:p>
            <a:pPr marL="0" indent="0">
              <a:buNone/>
            </a:pPr>
            <a:endParaRPr lang="en-US" sz="2000" dirty="0"/>
          </a:p>
          <a:p>
            <a:pPr marL="0" indent="0">
              <a:buNone/>
            </a:pPr>
            <a:r>
              <a:rPr lang="en-US" sz="2000" dirty="0"/>
              <a:t>&lt;</a:t>
            </a:r>
            <a:r>
              <a:rPr lang="en-US" sz="2000" dirty="0" err="1"/>
              <a:t>cfoutput</a:t>
            </a:r>
            <a:r>
              <a:rPr lang="en-US" sz="2000" dirty="0"/>
              <a:t>&gt;#EncodeForHTML(thisVariable)#&lt;/cfoutput&gt;</a:t>
            </a:r>
          </a:p>
          <a:p>
            <a:pPr marL="0" indent="0">
              <a:buNone/>
            </a:pPr>
            <a:endParaRPr lang="en-US" sz="2000" dirty="0"/>
          </a:p>
          <a:p>
            <a:pPr marL="0" indent="0">
              <a:buNone/>
            </a:pPr>
            <a:r>
              <a:rPr lang="en-US" sz="2000" dirty="0" err="1">
                <a:solidFill>
                  <a:srgbClr val="FF0000"/>
                </a:solidFill>
              </a:rPr>
              <a:t>Unscoped</a:t>
            </a:r>
            <a:r>
              <a:rPr lang="en-US" sz="2000" dirty="0">
                <a:solidFill>
                  <a:srgbClr val="FF0000"/>
                </a:solidFill>
              </a:rPr>
              <a:t> variables are no longer allowed by default with the latest security patches to ColdFusion 2023</a:t>
            </a:r>
          </a:p>
          <a:p>
            <a:endParaRPr lang="en-US" sz="2000" dirty="0"/>
          </a:p>
          <a:p>
            <a:endParaRPr lang="en-US" sz="2000" dirty="0"/>
          </a:p>
        </p:txBody>
      </p:sp>
      <p:sp>
        <p:nvSpPr>
          <p:cNvPr id="4" name="Title 3">
            <a:extLst>
              <a:ext uri="{FF2B5EF4-FFF2-40B4-BE49-F238E27FC236}">
                <a16:creationId xmlns:a16="http://schemas.microsoft.com/office/drawing/2014/main" id="{61A9EE13-11D9-4B87-60EB-B62E90786F90}"/>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537802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692275"/>
            <a:ext cx="8345488" cy="3576364"/>
          </a:xfrm>
        </p:spPr>
        <p:txBody>
          <a:bodyPr>
            <a:normAutofit fontScale="70000" lnSpcReduction="20000"/>
          </a:bodyPr>
          <a:lstStyle/>
          <a:p>
            <a:pPr>
              <a:lnSpc>
                <a:spcPct val="120000"/>
              </a:lnSpc>
            </a:pPr>
            <a:r>
              <a:rPr lang="en-US" dirty="0"/>
              <a:t>The default encryption algorithm in ColdFusion has changed from </a:t>
            </a:r>
            <a:r>
              <a:rPr lang="en-US" b="1" dirty="0"/>
              <a:t>CFMX_COMPAT </a:t>
            </a:r>
            <a:r>
              <a:rPr lang="en-US" dirty="0"/>
              <a:t>to </a:t>
            </a:r>
            <a:r>
              <a:rPr lang="en-US" dirty="0">
                <a:solidFill>
                  <a:srgbClr val="FF0000"/>
                </a:solidFill>
              </a:rPr>
              <a:t>AES/CBC/PKCS5Padding</a:t>
            </a:r>
            <a:r>
              <a:rPr lang="en-US" dirty="0"/>
              <a:t> for the following functions:</a:t>
            </a:r>
          </a:p>
          <a:p>
            <a:pPr lvl="1">
              <a:lnSpc>
                <a:spcPct val="120000"/>
              </a:lnSpc>
            </a:pPr>
            <a:r>
              <a:rPr lang="en-US" b="0" dirty="0">
                <a:hlinkClick r:id="rId3"/>
              </a:rPr>
              <a:t>Encrypt</a:t>
            </a:r>
            <a:endParaRPr lang="en-US" b="0" dirty="0"/>
          </a:p>
          <a:p>
            <a:pPr lvl="1">
              <a:lnSpc>
                <a:spcPct val="120000"/>
              </a:lnSpc>
            </a:pPr>
            <a:r>
              <a:rPr lang="en-US" b="0" dirty="0" err="1">
                <a:hlinkClick r:id="rId4"/>
              </a:rPr>
              <a:t>EncryptBinary</a:t>
            </a:r>
            <a:endParaRPr lang="en-US" b="0" dirty="0"/>
          </a:p>
          <a:p>
            <a:pPr lvl="1">
              <a:lnSpc>
                <a:spcPct val="120000"/>
              </a:lnSpc>
            </a:pPr>
            <a:r>
              <a:rPr lang="en-US" b="0" dirty="0">
                <a:hlinkClick r:id="rId5"/>
              </a:rPr>
              <a:t>Decrypt</a:t>
            </a:r>
            <a:endParaRPr lang="en-US" b="0" dirty="0"/>
          </a:p>
          <a:p>
            <a:pPr lvl="1">
              <a:lnSpc>
                <a:spcPct val="120000"/>
              </a:lnSpc>
            </a:pPr>
            <a:r>
              <a:rPr lang="en-US" b="0" dirty="0" err="1">
                <a:hlinkClick r:id="rId6"/>
              </a:rPr>
              <a:t>DecryptBinary</a:t>
            </a:r>
            <a:endParaRPr lang="en-US" dirty="0"/>
          </a:p>
          <a:p>
            <a:pPr>
              <a:lnSpc>
                <a:spcPct val="120000"/>
              </a:lnSpc>
            </a:pPr>
            <a:r>
              <a:rPr lang="en-US" b="0" dirty="0"/>
              <a:t>The </a:t>
            </a:r>
            <a:r>
              <a:rPr lang="en-US" b="1" dirty="0"/>
              <a:t>CFMX_COMPAT </a:t>
            </a:r>
            <a:r>
              <a:rPr lang="en-US" b="0" dirty="0"/>
              <a:t>algorithm is still available. It is just not the default algorithm. You can use CFMX_COMPAT to change the encryption algorithm to a supported algorithm.</a:t>
            </a:r>
          </a:p>
        </p:txBody>
      </p:sp>
      <p:sp>
        <p:nvSpPr>
          <p:cNvPr id="4" name="Title 3">
            <a:extLst>
              <a:ext uri="{FF2B5EF4-FFF2-40B4-BE49-F238E27FC236}">
                <a16:creationId xmlns:a16="http://schemas.microsoft.com/office/drawing/2014/main" id="{80D8AEE9-4440-9FE8-8860-1234DF26704C}"/>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2380885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692276"/>
            <a:ext cx="8345488" cy="3237809"/>
          </a:xfrm>
        </p:spPr>
        <p:txBody>
          <a:bodyPr>
            <a:normAutofit fontScale="85000" lnSpcReduction="20000"/>
          </a:bodyPr>
          <a:lstStyle/>
          <a:p>
            <a:pPr>
              <a:lnSpc>
                <a:spcPct val="110000"/>
              </a:lnSpc>
            </a:pPr>
            <a:r>
              <a:rPr lang="en-US" b="0" dirty="0"/>
              <a:t>The CFMX_COMPAT algorithm is still available. It is just not the default algorithm. You can use CFMX_COMPAT to change the encryption algorithm to a supported algorithm:</a:t>
            </a:r>
            <a:br>
              <a:rPr lang="en-US" b="0" dirty="0"/>
            </a:br>
            <a:endParaRPr lang="en-US" b="0" dirty="0"/>
          </a:p>
          <a:p>
            <a:pPr marL="663575" lvl="1" indent="-457200">
              <a:lnSpc>
                <a:spcPct val="110000"/>
              </a:lnSpc>
              <a:buFont typeface="+mj-lt"/>
              <a:buAutoNum type="arabicPeriod"/>
            </a:pPr>
            <a:r>
              <a:rPr lang="en-US" b="0" dirty="0"/>
              <a:t>Retrieve the data.</a:t>
            </a:r>
          </a:p>
          <a:p>
            <a:pPr marL="663575" lvl="1" indent="-457200">
              <a:lnSpc>
                <a:spcPct val="110000"/>
              </a:lnSpc>
              <a:buFont typeface="+mj-lt"/>
              <a:buAutoNum type="arabicPeriod"/>
            </a:pPr>
            <a:r>
              <a:rPr lang="en-US" b="0" dirty="0"/>
              <a:t>Decrypt using the CFMX_COMPAT algorithm.</a:t>
            </a:r>
          </a:p>
          <a:p>
            <a:pPr marL="663575" lvl="1" indent="-457200">
              <a:lnSpc>
                <a:spcPct val="110000"/>
              </a:lnSpc>
              <a:buFont typeface="+mj-lt"/>
              <a:buAutoNum type="arabicPeriod"/>
            </a:pPr>
            <a:r>
              <a:rPr lang="en-US" b="0" dirty="0"/>
              <a:t>Encrypt the data again with the new algorithm.</a:t>
            </a:r>
          </a:p>
          <a:p>
            <a:pPr marL="663575" lvl="1" indent="-457200">
              <a:lnSpc>
                <a:spcPct val="110000"/>
              </a:lnSpc>
              <a:buFont typeface="+mj-lt"/>
              <a:buAutoNum type="arabicPeriod"/>
            </a:pPr>
            <a:r>
              <a:rPr lang="en-US" b="0" dirty="0"/>
              <a:t>Store the data again.</a:t>
            </a:r>
          </a:p>
          <a:p>
            <a:pPr marL="0" indent="0">
              <a:buNone/>
            </a:pPr>
            <a:endParaRPr lang="en-US" b="0" dirty="0"/>
          </a:p>
        </p:txBody>
      </p:sp>
      <p:sp>
        <p:nvSpPr>
          <p:cNvPr id="7" name="Title 3">
            <a:extLst>
              <a:ext uri="{FF2B5EF4-FFF2-40B4-BE49-F238E27FC236}">
                <a16:creationId xmlns:a16="http://schemas.microsoft.com/office/drawing/2014/main" id="{D69D296F-3132-4FD2-672E-3539BEE5D783}"/>
              </a:ext>
            </a:extLst>
          </p:cNvPr>
          <p:cNvSpPr>
            <a:spLocks noGrp="1"/>
          </p:cNvSpPr>
          <p:nvPr>
            <p:ph type="title"/>
          </p:nvPr>
        </p:nvSpPr>
        <p:spPr>
          <a:xfrm>
            <a:off x="2620652" y="365125"/>
            <a:ext cx="8733148" cy="1325563"/>
          </a:xfrm>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3889232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692276"/>
            <a:ext cx="8345488" cy="4290405"/>
          </a:xfrm>
        </p:spPr>
        <p:txBody>
          <a:bodyPr>
            <a:normAutofit fontScale="77500" lnSpcReduction="20000"/>
          </a:bodyPr>
          <a:lstStyle/>
          <a:p>
            <a:pPr>
              <a:lnSpc>
                <a:spcPct val="120000"/>
              </a:lnSpc>
            </a:pPr>
            <a:r>
              <a:rPr lang="en-US" b="0" dirty="0"/>
              <a:t>The CFMX_COMPAT algorithm is still available. It is just not the default algorithm. You can use CFMX_COMPAT to change the encryption algorithm to a supported algorithm:</a:t>
            </a:r>
            <a:br>
              <a:rPr lang="en-US" b="0" dirty="0"/>
            </a:br>
            <a:endParaRPr lang="en-US" b="0" dirty="0"/>
          </a:p>
          <a:p>
            <a:pPr marL="663575" lvl="1" indent="-457200">
              <a:lnSpc>
                <a:spcPct val="120000"/>
              </a:lnSpc>
              <a:buFont typeface="+mj-lt"/>
              <a:buAutoNum type="arabicPeriod"/>
            </a:pPr>
            <a:r>
              <a:rPr lang="en-US" b="0" dirty="0"/>
              <a:t>Retrieve the data.</a:t>
            </a:r>
          </a:p>
          <a:p>
            <a:pPr marL="663575" lvl="1" indent="-457200">
              <a:lnSpc>
                <a:spcPct val="120000"/>
              </a:lnSpc>
              <a:buFont typeface="+mj-lt"/>
              <a:buAutoNum type="arabicPeriod"/>
            </a:pPr>
            <a:r>
              <a:rPr lang="en-US" b="0" dirty="0"/>
              <a:t>Decrypt using the CFMX_COMPAT algorithm.</a:t>
            </a:r>
          </a:p>
          <a:p>
            <a:pPr marL="663575" lvl="1" indent="-457200">
              <a:lnSpc>
                <a:spcPct val="120000"/>
              </a:lnSpc>
              <a:buFont typeface="+mj-lt"/>
              <a:buAutoNum type="arabicPeriod"/>
            </a:pPr>
            <a:r>
              <a:rPr lang="en-US" b="0" dirty="0"/>
              <a:t>Encrypt the data again with the new algorithm.</a:t>
            </a:r>
          </a:p>
          <a:p>
            <a:pPr marL="663575" lvl="1" indent="-457200">
              <a:lnSpc>
                <a:spcPct val="120000"/>
              </a:lnSpc>
              <a:buFont typeface="+mj-lt"/>
              <a:buAutoNum type="arabicPeriod"/>
            </a:pPr>
            <a:r>
              <a:rPr lang="en-US" b="0" dirty="0"/>
              <a:t>Store the data again.</a:t>
            </a:r>
            <a:br>
              <a:rPr lang="en-US" b="0" dirty="0"/>
            </a:br>
            <a:endParaRPr lang="en-US" b="0" dirty="0"/>
          </a:p>
          <a:p>
            <a:pPr>
              <a:lnSpc>
                <a:spcPct val="120000"/>
              </a:lnSpc>
            </a:pPr>
            <a:r>
              <a:rPr lang="en-US" b="0" dirty="0"/>
              <a:t>The default encryption algorithm of the </a:t>
            </a:r>
            <a:r>
              <a:rPr lang="en-US" b="0" dirty="0">
                <a:hlinkClick r:id="rId3"/>
              </a:rPr>
              <a:t>Hash</a:t>
            </a:r>
            <a:r>
              <a:rPr lang="en-US" b="0" dirty="0"/>
              <a:t> function has changed from CFMX_COMPAT to SHA-256 hashing algorithm</a:t>
            </a:r>
          </a:p>
          <a:p>
            <a:pPr marL="0" indent="0">
              <a:buNone/>
            </a:pPr>
            <a:endParaRPr lang="en-US" b="0" dirty="0"/>
          </a:p>
        </p:txBody>
      </p:sp>
      <p:sp>
        <p:nvSpPr>
          <p:cNvPr id="4" name="Title 3">
            <a:extLst>
              <a:ext uri="{FF2B5EF4-FFF2-40B4-BE49-F238E27FC236}">
                <a16:creationId xmlns:a16="http://schemas.microsoft.com/office/drawing/2014/main" id="{39EC9AA2-6F35-045A-8F1A-A46B4EC136BD}"/>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821652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1675" y="1692276"/>
            <a:ext cx="8345488" cy="4296561"/>
          </a:xfrm>
        </p:spPr>
        <p:txBody>
          <a:bodyPr/>
          <a:lstStyle/>
          <a:p>
            <a:r>
              <a:rPr lang="en-US" sz="2000" dirty="0"/>
              <a:t>What are scoped variables?</a:t>
            </a:r>
            <a:br>
              <a:rPr lang="en-US" sz="2000" dirty="0"/>
            </a:br>
            <a:r>
              <a:rPr lang="en-US" sz="2000" dirty="0"/>
              <a:t>Scoped variables identify the usage for a variable. </a:t>
            </a:r>
            <a:br>
              <a:rPr lang="en-US" sz="2000" dirty="0"/>
            </a:br>
            <a:br>
              <a:rPr lang="en-US" sz="2000" dirty="0"/>
            </a:br>
            <a:r>
              <a:rPr lang="en-US" sz="2000" dirty="0"/>
              <a:t>For example: </a:t>
            </a:r>
          </a:p>
          <a:p>
            <a:pPr lvl="1"/>
            <a:r>
              <a:rPr lang="en-US" sz="1800" dirty="0"/>
              <a:t>this Scope: Local to a component</a:t>
            </a:r>
          </a:p>
          <a:p>
            <a:pPr lvl="1"/>
            <a:r>
              <a:rPr lang="en-US" sz="1800" dirty="0"/>
              <a:t>var Scope: Local to a method/function in a component</a:t>
            </a:r>
          </a:p>
          <a:p>
            <a:pPr lvl="1"/>
            <a:r>
              <a:rPr lang="en-US" sz="1800" dirty="0"/>
              <a:t>Form Scope: </a:t>
            </a:r>
            <a:r>
              <a:rPr lang="en-US" sz="1800" dirty="0" err="1"/>
              <a:t>Form.thisVariable</a:t>
            </a:r>
            <a:endParaRPr lang="en-US" sz="1800" dirty="0"/>
          </a:p>
          <a:p>
            <a:pPr lvl="1"/>
            <a:r>
              <a:rPr lang="en-US" sz="1800" dirty="0"/>
              <a:t>URL Scope: </a:t>
            </a:r>
            <a:r>
              <a:rPr lang="en-US" sz="1800" dirty="0" err="1"/>
              <a:t>URL.thisVariable</a:t>
            </a:r>
            <a:endParaRPr lang="en-US" sz="1800" dirty="0"/>
          </a:p>
          <a:p>
            <a:pPr lvl="1"/>
            <a:r>
              <a:rPr lang="en-US" sz="1800" dirty="0"/>
              <a:t>Application Scope: </a:t>
            </a:r>
            <a:r>
              <a:rPr lang="en-US" sz="1800" dirty="0" err="1"/>
              <a:t>Application.thisVariable</a:t>
            </a:r>
            <a:endParaRPr lang="en-US" sz="1800" dirty="0"/>
          </a:p>
          <a:p>
            <a:pPr lvl="1"/>
            <a:r>
              <a:rPr lang="en-US" sz="1800" dirty="0"/>
              <a:t>Session Scope: </a:t>
            </a:r>
            <a:r>
              <a:rPr lang="en-US" sz="1800" dirty="0" err="1"/>
              <a:t>Session.thisVariable</a:t>
            </a:r>
            <a:endParaRPr lang="en-US" sz="1800" dirty="0"/>
          </a:p>
          <a:p>
            <a:pPr lvl="1"/>
            <a:r>
              <a:rPr lang="en-US" sz="1800" dirty="0"/>
              <a:t>Local Scope: </a:t>
            </a:r>
            <a:r>
              <a:rPr lang="en-US" sz="1800" dirty="0" err="1"/>
              <a:t>VARIABLES.thisVariable</a:t>
            </a:r>
            <a:endParaRPr lang="en-US" sz="2000" dirty="0">
              <a:solidFill>
                <a:srgbClr val="FF0000"/>
              </a:solidFill>
            </a:endParaRPr>
          </a:p>
          <a:p>
            <a:endParaRPr lang="en-US" sz="2000" dirty="0"/>
          </a:p>
          <a:p>
            <a:endParaRPr lang="en-US" sz="2000" dirty="0"/>
          </a:p>
        </p:txBody>
      </p:sp>
      <p:sp>
        <p:nvSpPr>
          <p:cNvPr id="4" name="Title 3">
            <a:extLst>
              <a:ext uri="{FF2B5EF4-FFF2-40B4-BE49-F238E27FC236}">
                <a16:creationId xmlns:a16="http://schemas.microsoft.com/office/drawing/2014/main" id="{BEF704C3-BEA9-137A-244B-4E7F454EEC98}"/>
              </a:ext>
            </a:extLst>
          </p:cNvPr>
          <p:cNvSpPr>
            <a:spLocks noGrp="1"/>
          </p:cNvSpPr>
          <p:nvPr>
            <p:ph type="title"/>
          </p:nvPr>
        </p:nvSpPr>
        <p:spPr/>
        <p:txBody>
          <a:bodyPr/>
          <a:lstStyle/>
          <a:p>
            <a:r>
              <a:rPr lang="en-US" dirty="0"/>
              <a:t>ColdFusion 2023</a:t>
            </a:r>
            <a:br>
              <a:rPr lang="en-US" dirty="0"/>
            </a:br>
            <a:r>
              <a:rPr lang="en-US" dirty="0"/>
              <a:t>Migration Considerations</a:t>
            </a:r>
          </a:p>
        </p:txBody>
      </p:sp>
    </p:spTree>
    <p:extLst>
      <p:ext uri="{BB962C8B-B14F-4D97-AF65-F5344CB8AC3E}">
        <p14:creationId xmlns:p14="http://schemas.microsoft.com/office/powerpoint/2010/main" val="4731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3263</TotalTime>
  <Words>1239</Words>
  <Application>Microsoft Office PowerPoint</Application>
  <PresentationFormat>Widescreen</PresentationFormat>
  <Paragraphs>129</Paragraphs>
  <Slides>21</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Open Sans</vt:lpstr>
      <vt:lpstr>Wingdings</vt:lpstr>
      <vt:lpstr>Office Theme</vt:lpstr>
      <vt:lpstr>September 2024</vt:lpstr>
      <vt:lpstr>Agenda</vt:lpstr>
      <vt:lpstr>Adobe ColdFusion Summit 2024</vt:lpstr>
      <vt:lpstr>Introductions</vt:lpstr>
      <vt:lpstr>ColdFusion 2023 Migration Considerations</vt:lpstr>
      <vt:lpstr>ColdFusion 2023 Migration Considerations</vt:lpstr>
      <vt:lpstr>ColdFusion 2023 Migration Considerations</vt:lpstr>
      <vt:lpstr>ColdFusion 2023 Migration Considerations</vt:lpstr>
      <vt:lpstr>ColdFusion 2023 Migration Considerations</vt:lpstr>
      <vt:lpstr>ColdFusion 2023 Migration Considerations</vt:lpstr>
      <vt:lpstr>ColdFusion 2023 Migration Considerations</vt:lpstr>
      <vt:lpstr>ColdFusion 2023 Migration Considerations</vt:lpstr>
      <vt:lpstr>ColdFusion 2023 Migration Tips</vt:lpstr>
      <vt:lpstr>ColdFusion 2023 Migration Tips</vt:lpstr>
      <vt:lpstr>ColdFusion 2023 Migration Tips</vt:lpstr>
      <vt:lpstr>ColdFusion 2023 Migration Tips</vt:lpstr>
      <vt:lpstr>ColdFusion 2023 Migration Tips</vt:lpstr>
      <vt:lpstr>ColdFusion 2023 Migration Tips</vt:lpstr>
      <vt:lpstr>Adding a ColdFusion Snippets File to VS Code to Turbocharge Your Adobe Security Analyzer Findings Remediation</vt:lpstr>
      <vt:lpstr>Questions/Answers/ Help Needed</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2019 Seattle CFUG Presentation</dc:title>
  <dc:creator>Leon O'Daniel</dc:creator>
  <cp:lastModifiedBy>Leon O'Daniel</cp:lastModifiedBy>
  <cp:revision>154</cp:revision>
  <dcterms:created xsi:type="dcterms:W3CDTF">2017-08-08T15:52:53Z</dcterms:created>
  <dcterms:modified xsi:type="dcterms:W3CDTF">2024-09-18T23:41:52Z</dcterms:modified>
</cp:coreProperties>
</file>