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257" r:id="rId4"/>
    <p:sldId id="258" r:id="rId5"/>
    <p:sldId id="259" r:id="rId6"/>
    <p:sldId id="281" r:id="rId7"/>
    <p:sldId id="278" r:id="rId8"/>
    <p:sldId id="279" r:id="rId9"/>
    <p:sldId id="280" r:id="rId10"/>
    <p:sldId id="276" r:id="rId11"/>
    <p:sldId id="277" r:id="rId12"/>
  </p:sldIdLst>
  <p:sldSz cx="12192000" cy="6858000"/>
  <p:notesSz cx="6858000" cy="9144000"/>
  <p:embeddedFontLst>
    <p:embeddedFont>
      <p:font typeface="Arial Black" panose="020B0A04020102020204" pitchFamily="34" charset="0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Montserrat" panose="00000500000000000000" pitchFamily="2" charset="0"/>
      <p:regular r:id="rId24"/>
      <p:bold r:id="rId25"/>
      <p:italic r:id="rId26"/>
      <p:boldItalic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gmn0T93MKr8QP9H2jk6T/zJ9We7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B621BF-0B48-465E-895D-4D0BCB63D7BF}" v="11" dt="2023-09-13T23:43:59.5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51" y="3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21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46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8215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f87997393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f87997393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7dcff4883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7dcff4883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9065443" y="1480008"/>
            <a:ext cx="3126557" cy="171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Black"/>
              <a:buNone/>
              <a:defRPr sz="6000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offset_comp_406605.jpg"/>
          <p:cNvPicPr preferRelativeResize="0"/>
          <p:nvPr/>
        </p:nvPicPr>
        <p:blipFill rotWithShape="1">
          <a:blip r:embed="rId2">
            <a:alphaModFix amt="66000"/>
          </a:blip>
          <a:srcRect l="20991" t="2690" r="40112" b="39565"/>
          <a:stretch/>
        </p:blipFill>
        <p:spPr>
          <a:xfrm>
            <a:off x="0" y="0"/>
            <a:ext cx="6877200" cy="68580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1" name="Google Shape;11;p2" descr="offset_comp_342327_edtied.jpg"/>
          <p:cNvPicPr preferRelativeResize="0"/>
          <p:nvPr/>
        </p:nvPicPr>
        <p:blipFill rotWithShape="1">
          <a:blip r:embed="rId3">
            <a:alphaModFix amt="31000"/>
          </a:blip>
          <a:srcRect l="14009" t="35833" r="43289" b="11297"/>
          <a:stretch/>
        </p:blipFill>
        <p:spPr>
          <a:xfrm rot="10800000">
            <a:off x="9302400" y="-33"/>
            <a:ext cx="2889600" cy="26836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716200" y="2104533"/>
            <a:ext cx="6690000" cy="2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778600" y="5233233"/>
            <a:ext cx="4627600" cy="6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Google Shape;15;p2"/>
          <p:cNvSpPr/>
          <p:nvPr/>
        </p:nvSpPr>
        <p:spPr>
          <a:xfrm rot="-5400000">
            <a:off x="7795" y="-6448"/>
            <a:ext cx="3055200" cy="3066800"/>
          </a:xfrm>
          <a:prstGeom prst="diagStrip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" name="Google Shape;16;p2"/>
          <p:cNvSpPr/>
          <p:nvPr/>
        </p:nvSpPr>
        <p:spPr>
          <a:xfrm flipH="1">
            <a:off x="870428" y="769024"/>
            <a:ext cx="3066800" cy="3055200"/>
          </a:xfrm>
          <a:prstGeom prst="diagStrip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145348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5875200" y="1"/>
            <a:ext cx="6316800" cy="6857420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7" name="Google Shape;37;p3"/>
          <p:cNvSpPr txBox="1">
            <a:spLocks noGrp="1"/>
          </p:cNvSpPr>
          <p:nvPr>
            <p:ph type="title"/>
          </p:nvPr>
        </p:nvSpPr>
        <p:spPr>
          <a:xfrm>
            <a:off x="1098467" y="2737333"/>
            <a:ext cx="6116000" cy="1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9" name="Google Shape;39;p3">
            <a:hlinkClick r:id="" action="ppaction://noaction"/>
          </p:cNvPr>
          <p:cNvSpPr/>
          <p:nvPr/>
        </p:nvSpPr>
        <p:spPr>
          <a:xfrm>
            <a:off x="0" y="0"/>
            <a:ext cx="843600" cy="7848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>
            <a:hlinkClick r:id="" action="ppaction://noaction"/>
          </p:cNvPr>
          <p:cNvSpPr/>
          <p:nvPr/>
        </p:nvSpPr>
        <p:spPr>
          <a:xfrm>
            <a:off x="282733" y="295668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>
            <a:hlinkClick r:id="" action="ppaction://noaction"/>
          </p:cNvPr>
          <p:cNvSpPr/>
          <p:nvPr/>
        </p:nvSpPr>
        <p:spPr>
          <a:xfrm>
            <a:off x="282733" y="378967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>
            <a:hlinkClick r:id="" action="ppaction://noaction"/>
          </p:cNvPr>
          <p:cNvSpPr/>
          <p:nvPr/>
        </p:nvSpPr>
        <p:spPr>
          <a:xfrm>
            <a:off x="282733" y="462265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035163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TOC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5875200" y="1"/>
            <a:ext cx="6316800" cy="6857420"/>
            <a:chOff x="4406400" y="0"/>
            <a:chExt cx="4737600" cy="5143065"/>
          </a:xfrm>
        </p:grpSpPr>
        <p:sp>
          <p:nvSpPr>
            <p:cNvPr id="45" name="Google Shape;45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" name="Google Shape;46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" name="Google Shape;53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" name="Google Shape;61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394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>
            <a:hlinkClick r:id="" action="ppaction://noaction"/>
          </p:cNvPr>
          <p:cNvSpPr/>
          <p:nvPr/>
        </p:nvSpPr>
        <p:spPr>
          <a:xfrm>
            <a:off x="0" y="0"/>
            <a:ext cx="843600" cy="7848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7" name="Google Shape;67;p5">
            <a:hlinkClick r:id="" action="ppaction://noaction"/>
          </p:cNvPr>
          <p:cNvSpPr/>
          <p:nvPr/>
        </p:nvSpPr>
        <p:spPr>
          <a:xfrm>
            <a:off x="282733" y="295668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8" name="Google Shape;68;p5">
            <a:hlinkClick r:id="" action="ppaction://noaction"/>
          </p:cNvPr>
          <p:cNvSpPr/>
          <p:nvPr/>
        </p:nvSpPr>
        <p:spPr>
          <a:xfrm>
            <a:off x="282733" y="378967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" name="Google Shape;69;p5">
            <a:hlinkClick r:id="" action="ppaction://noaction"/>
          </p:cNvPr>
          <p:cNvSpPr/>
          <p:nvPr/>
        </p:nvSpPr>
        <p:spPr>
          <a:xfrm>
            <a:off x="282733" y="462265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70" name="Google Shape;70;p5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71" name="Google Shape;71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73" name="Google Shape;73;p5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9385200" cy="3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82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1">
  <p:cSld name="Title and body_alt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481428" y="2566469"/>
            <a:ext cx="3073200" cy="23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6085600" y="0"/>
            <a:ext cx="610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9" name="Google Shape;79;p6"/>
          <p:cNvSpPr txBox="1">
            <a:spLocks noGrp="1"/>
          </p:cNvSpPr>
          <p:nvPr>
            <p:ph type="body" idx="1"/>
          </p:nvPr>
        </p:nvSpPr>
        <p:spPr>
          <a:xfrm>
            <a:off x="8601695" y="2566467"/>
            <a:ext cx="3073200" cy="23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467">
                <a:solidFill>
                  <a:schemeClr val="dk1"/>
                </a:solidFill>
              </a:defRPr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6">
            <a:hlinkClick r:id="" action="ppaction://noaction"/>
          </p:cNvPr>
          <p:cNvSpPr/>
          <p:nvPr/>
        </p:nvSpPr>
        <p:spPr>
          <a:xfrm>
            <a:off x="0" y="0"/>
            <a:ext cx="843600" cy="7848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1" name="Google Shape;81;p6">
            <a:hlinkClick r:id="" action="ppaction://noaction"/>
          </p:cNvPr>
          <p:cNvSpPr/>
          <p:nvPr/>
        </p:nvSpPr>
        <p:spPr>
          <a:xfrm>
            <a:off x="282733" y="295668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2" name="Google Shape;82;p6">
            <a:hlinkClick r:id="" action="ppaction://noaction"/>
          </p:cNvPr>
          <p:cNvSpPr/>
          <p:nvPr/>
        </p:nvSpPr>
        <p:spPr>
          <a:xfrm>
            <a:off x="282733" y="378967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3" name="Google Shape;83;p6">
            <a:hlinkClick r:id="" action="ppaction://noaction"/>
          </p:cNvPr>
          <p:cNvSpPr/>
          <p:nvPr/>
        </p:nvSpPr>
        <p:spPr>
          <a:xfrm>
            <a:off x="282733" y="462265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84" name="Google Shape;84;p6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85" name="Google Shape;85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87" name="Google Shape;87;p6"/>
          <p:cNvSpPr txBox="1">
            <a:spLocks noGrp="1"/>
          </p:cNvSpPr>
          <p:nvPr>
            <p:ph type="title" idx="2"/>
          </p:nvPr>
        </p:nvSpPr>
        <p:spPr>
          <a:xfrm>
            <a:off x="1730000" y="612653"/>
            <a:ext cx="4007600" cy="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8" name="Google Shape;88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201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2">
  <p:cSld name="Title and body_alt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>
            <a:spLocks noGrp="1"/>
          </p:cNvSpPr>
          <p:nvPr>
            <p:ph type="title"/>
          </p:nvPr>
        </p:nvSpPr>
        <p:spPr>
          <a:xfrm>
            <a:off x="937133" y="2278159"/>
            <a:ext cx="4444400" cy="19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7"/>
          <p:cNvSpPr/>
          <p:nvPr/>
        </p:nvSpPr>
        <p:spPr>
          <a:xfrm>
            <a:off x="0" y="4648800"/>
            <a:ext cx="12192000" cy="220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2" name="Google Shape;92;p7">
            <a:hlinkClick r:id="" action="ppaction://noaction"/>
          </p:cNvPr>
          <p:cNvSpPr/>
          <p:nvPr/>
        </p:nvSpPr>
        <p:spPr>
          <a:xfrm>
            <a:off x="0" y="0"/>
            <a:ext cx="843600" cy="7848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" name="Google Shape;93;p7">
            <a:hlinkClick r:id="" action="ppaction://noaction"/>
          </p:cNvPr>
          <p:cNvSpPr/>
          <p:nvPr/>
        </p:nvSpPr>
        <p:spPr>
          <a:xfrm>
            <a:off x="282733" y="295668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" name="Google Shape;94;p7">
            <a:hlinkClick r:id="" action="ppaction://noaction"/>
          </p:cNvPr>
          <p:cNvSpPr/>
          <p:nvPr/>
        </p:nvSpPr>
        <p:spPr>
          <a:xfrm>
            <a:off x="282733" y="378967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" name="Google Shape;95;p7">
            <a:hlinkClick r:id="" action="ppaction://noaction"/>
          </p:cNvPr>
          <p:cNvSpPr/>
          <p:nvPr/>
        </p:nvSpPr>
        <p:spPr>
          <a:xfrm>
            <a:off x="282733" y="462265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96" name="Google Shape;96;p7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97" name="Google Shape;97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" name="Google Shape;98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99" name="Google Shape;99;p7"/>
          <p:cNvSpPr txBox="1">
            <a:spLocks noGrp="1"/>
          </p:cNvSpPr>
          <p:nvPr>
            <p:ph type="title" idx="2"/>
          </p:nvPr>
        </p:nvSpPr>
        <p:spPr>
          <a:xfrm>
            <a:off x="1730000" y="612653"/>
            <a:ext cx="4007600" cy="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00" name="Google Shape;100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1" name="Google Shape;101;p7"/>
          <p:cNvSpPr txBox="1">
            <a:spLocks noGrp="1"/>
          </p:cNvSpPr>
          <p:nvPr>
            <p:ph type="body" idx="1"/>
          </p:nvPr>
        </p:nvSpPr>
        <p:spPr>
          <a:xfrm>
            <a:off x="937133" y="4833700"/>
            <a:ext cx="4444400" cy="10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467">
                <a:solidFill>
                  <a:schemeClr val="dk1"/>
                </a:solidFill>
              </a:defRPr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3427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>
            <a:hlinkClick r:id="" action="ppaction://noaction"/>
          </p:cNvPr>
          <p:cNvSpPr/>
          <p:nvPr/>
        </p:nvSpPr>
        <p:spPr>
          <a:xfrm>
            <a:off x="0" y="0"/>
            <a:ext cx="843600" cy="7848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" name="Google Shape;104;p8">
            <a:hlinkClick r:id="" action="ppaction://noaction"/>
          </p:cNvPr>
          <p:cNvSpPr/>
          <p:nvPr/>
        </p:nvSpPr>
        <p:spPr>
          <a:xfrm>
            <a:off x="282733" y="295668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" name="Google Shape;105;p8">
            <a:hlinkClick r:id="" action="ppaction://noaction"/>
          </p:cNvPr>
          <p:cNvSpPr/>
          <p:nvPr/>
        </p:nvSpPr>
        <p:spPr>
          <a:xfrm>
            <a:off x="282733" y="378967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" name="Google Shape;106;p8">
            <a:hlinkClick r:id="" action="ppaction://noaction"/>
          </p:cNvPr>
          <p:cNvSpPr/>
          <p:nvPr/>
        </p:nvSpPr>
        <p:spPr>
          <a:xfrm>
            <a:off x="282733" y="462265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07" name="Google Shape;107;p8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108" name="Google Shape;108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" name="Google Shape;109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10" name="Google Shape;110;p8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1" name="Google Shape;111;p8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4537600" cy="3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2" name="Google Shape;112;p8"/>
          <p:cNvSpPr txBox="1">
            <a:spLocks noGrp="1"/>
          </p:cNvSpPr>
          <p:nvPr>
            <p:ph type="body" idx="2"/>
          </p:nvPr>
        </p:nvSpPr>
        <p:spPr>
          <a:xfrm>
            <a:off x="6577628" y="2090067"/>
            <a:ext cx="4537600" cy="3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150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>
            <a:hlinkClick r:id="" action="ppaction://noaction"/>
          </p:cNvPr>
          <p:cNvSpPr/>
          <p:nvPr/>
        </p:nvSpPr>
        <p:spPr>
          <a:xfrm>
            <a:off x="0" y="0"/>
            <a:ext cx="843600" cy="7848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6" name="Google Shape;116;p9">
            <a:hlinkClick r:id="" action="ppaction://noaction"/>
          </p:cNvPr>
          <p:cNvSpPr/>
          <p:nvPr/>
        </p:nvSpPr>
        <p:spPr>
          <a:xfrm>
            <a:off x="282733" y="295668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7" name="Google Shape;117;p9">
            <a:hlinkClick r:id="" action="ppaction://noaction"/>
          </p:cNvPr>
          <p:cNvSpPr/>
          <p:nvPr/>
        </p:nvSpPr>
        <p:spPr>
          <a:xfrm>
            <a:off x="282733" y="378967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8" name="Google Shape;118;p9">
            <a:hlinkClick r:id="" action="ppaction://noaction"/>
          </p:cNvPr>
          <p:cNvSpPr/>
          <p:nvPr/>
        </p:nvSpPr>
        <p:spPr>
          <a:xfrm>
            <a:off x="282733" y="462265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19" name="Google Shape;119;p9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120" name="Google Shape;120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" name="Google Shape;121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22" name="Google Shape;122;p9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3" name="Google Shape;123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949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 txBox="1">
            <a:spLocks noGrp="1"/>
          </p:cNvSpPr>
          <p:nvPr>
            <p:ph type="title"/>
          </p:nvPr>
        </p:nvSpPr>
        <p:spPr>
          <a:xfrm>
            <a:off x="2620652" y="365125"/>
            <a:ext cx="873314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" name="Google Shape;2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025" y="131975"/>
            <a:ext cx="1750211" cy="1750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>
            <a:hlinkClick r:id="" action="ppaction://noaction"/>
          </p:cNvPr>
          <p:cNvSpPr/>
          <p:nvPr/>
        </p:nvSpPr>
        <p:spPr>
          <a:xfrm>
            <a:off x="0" y="0"/>
            <a:ext cx="843600" cy="7848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6" name="Google Shape;126;p10">
            <a:hlinkClick r:id="" action="ppaction://noaction"/>
          </p:cNvPr>
          <p:cNvSpPr/>
          <p:nvPr/>
        </p:nvSpPr>
        <p:spPr>
          <a:xfrm>
            <a:off x="282733" y="295668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7" name="Google Shape;127;p10">
            <a:hlinkClick r:id="" action="ppaction://noaction"/>
          </p:cNvPr>
          <p:cNvSpPr/>
          <p:nvPr/>
        </p:nvSpPr>
        <p:spPr>
          <a:xfrm>
            <a:off x="282733" y="378967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8" name="Google Shape;128;p10">
            <a:hlinkClick r:id="" action="ppaction://noaction"/>
          </p:cNvPr>
          <p:cNvSpPr/>
          <p:nvPr/>
        </p:nvSpPr>
        <p:spPr>
          <a:xfrm>
            <a:off x="282733" y="462265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29" name="Google Shape;129;p10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130" name="Google Shape;130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" name="Google Shape;131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32" name="Google Shape;132;p10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5065200" cy="19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3" name="Google Shape;133;p10"/>
          <p:cNvSpPr txBox="1">
            <a:spLocks noGrp="1"/>
          </p:cNvSpPr>
          <p:nvPr>
            <p:ph type="body" idx="1"/>
          </p:nvPr>
        </p:nvSpPr>
        <p:spPr>
          <a:xfrm>
            <a:off x="1730000" y="2630067"/>
            <a:ext cx="5065200" cy="32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047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>
            <a:hlinkClick r:id="" action="ppaction://noaction"/>
          </p:cNvPr>
          <p:cNvSpPr/>
          <p:nvPr/>
        </p:nvSpPr>
        <p:spPr>
          <a:xfrm>
            <a:off x="0" y="0"/>
            <a:ext cx="843600" cy="7848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7" name="Google Shape;137;p11">
            <a:hlinkClick r:id="" action="ppaction://noaction"/>
          </p:cNvPr>
          <p:cNvSpPr/>
          <p:nvPr/>
        </p:nvSpPr>
        <p:spPr>
          <a:xfrm>
            <a:off x="282733" y="295668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8" name="Google Shape;138;p11">
            <a:hlinkClick r:id="" action="ppaction://noaction"/>
          </p:cNvPr>
          <p:cNvSpPr/>
          <p:nvPr/>
        </p:nvSpPr>
        <p:spPr>
          <a:xfrm>
            <a:off x="282733" y="378967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9" name="Google Shape;139;p11">
            <a:hlinkClick r:id="" action="ppaction://noaction"/>
          </p:cNvPr>
          <p:cNvSpPr/>
          <p:nvPr/>
        </p:nvSpPr>
        <p:spPr>
          <a:xfrm>
            <a:off x="282733" y="462265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40" name="Google Shape;140;p11"/>
          <p:cNvGrpSpPr/>
          <p:nvPr/>
        </p:nvGrpSpPr>
        <p:grpSpPr>
          <a:xfrm>
            <a:off x="5875200" y="0"/>
            <a:ext cx="6316800" cy="6858000"/>
            <a:chOff x="4406400" y="0"/>
            <a:chExt cx="4737600" cy="5143500"/>
          </a:xfrm>
        </p:grpSpPr>
        <p:sp>
          <p:nvSpPr>
            <p:cNvPr id="141" name="Google Shape;141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" name="Google Shape;142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" name="Google Shape;143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" name="Google Shape;144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" name="Google Shape;145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" name="Google Shape;146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" name="Google Shape;147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" name="Google Shape;148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" name="Google Shape;149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" name="Google Shape;152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" name="Google Shape;153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" name="Google Shape;154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" name="Google Shape;155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" name="Google Shape;156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" name="Google Shape;157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" name="Google Shape;158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59" name="Google Shape;159;p11"/>
          <p:cNvSpPr txBox="1">
            <a:spLocks noGrp="1"/>
          </p:cNvSpPr>
          <p:nvPr>
            <p:ph type="title"/>
          </p:nvPr>
        </p:nvSpPr>
        <p:spPr>
          <a:xfrm>
            <a:off x="1098467" y="1155700"/>
            <a:ext cx="6116000" cy="4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185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>
            <a:hlinkClick r:id="" action="ppaction://noaction"/>
          </p:cNvPr>
          <p:cNvSpPr/>
          <p:nvPr/>
        </p:nvSpPr>
        <p:spPr>
          <a:xfrm>
            <a:off x="0" y="0"/>
            <a:ext cx="843600" cy="7848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3" name="Google Shape;163;p12">
            <a:hlinkClick r:id="" action="ppaction://noaction"/>
          </p:cNvPr>
          <p:cNvSpPr/>
          <p:nvPr/>
        </p:nvSpPr>
        <p:spPr>
          <a:xfrm>
            <a:off x="282733" y="295668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4" name="Google Shape;164;p12">
            <a:hlinkClick r:id="" action="ppaction://noaction"/>
          </p:cNvPr>
          <p:cNvSpPr/>
          <p:nvPr/>
        </p:nvSpPr>
        <p:spPr>
          <a:xfrm>
            <a:off x="282733" y="378967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5" name="Google Shape;165;p12">
            <a:hlinkClick r:id="" action="ppaction://noaction"/>
          </p:cNvPr>
          <p:cNvSpPr/>
          <p:nvPr/>
        </p:nvSpPr>
        <p:spPr>
          <a:xfrm>
            <a:off x="282733" y="462265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66" name="Google Shape;166;p12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167" name="Google Shape;167;p1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8" name="Google Shape;168;p1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69" name="Google Shape;169;p12"/>
          <p:cNvSpPr txBox="1">
            <a:spLocks noGrp="1"/>
          </p:cNvSpPr>
          <p:nvPr>
            <p:ph type="title"/>
          </p:nvPr>
        </p:nvSpPr>
        <p:spPr>
          <a:xfrm>
            <a:off x="1730000" y="2211100"/>
            <a:ext cx="4048400" cy="23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0" name="Google Shape;170;p12"/>
          <p:cNvSpPr txBox="1">
            <a:spLocks noGrp="1"/>
          </p:cNvSpPr>
          <p:nvPr>
            <p:ph type="subTitle" idx="1"/>
          </p:nvPr>
        </p:nvSpPr>
        <p:spPr>
          <a:xfrm>
            <a:off x="1730000" y="4717333"/>
            <a:ext cx="4048400" cy="6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9pPr>
          </a:lstStyle>
          <a:p>
            <a:endParaRPr/>
          </a:p>
        </p:txBody>
      </p:sp>
      <p:sp>
        <p:nvSpPr>
          <p:cNvPr id="171" name="Google Shape;171;p12"/>
          <p:cNvSpPr txBox="1">
            <a:spLocks noGrp="1"/>
          </p:cNvSpPr>
          <p:nvPr>
            <p:ph type="body" idx="2"/>
          </p:nvPr>
        </p:nvSpPr>
        <p:spPr>
          <a:xfrm>
            <a:off x="6197600" y="2262133"/>
            <a:ext cx="4902400" cy="31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2" name="Google Shape;172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650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3"/>
          <p:cNvGrpSpPr/>
          <p:nvPr/>
        </p:nvGrpSpPr>
        <p:grpSpPr>
          <a:xfrm>
            <a:off x="1" y="5504763"/>
            <a:ext cx="931900" cy="912876"/>
            <a:chOff x="0" y="3785672"/>
            <a:chExt cx="698925" cy="684657"/>
          </a:xfrm>
        </p:grpSpPr>
        <p:sp>
          <p:nvSpPr>
            <p:cNvPr id="175" name="Google Shape;175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6" name="Google Shape;176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77" name="Google Shape;177;p13"/>
          <p:cNvSpPr txBox="1">
            <a:spLocks noGrp="1"/>
          </p:cNvSpPr>
          <p:nvPr>
            <p:ph type="body" idx="1"/>
          </p:nvPr>
        </p:nvSpPr>
        <p:spPr>
          <a:xfrm>
            <a:off x="1083633" y="5740500"/>
            <a:ext cx="9248000" cy="6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9" name="Google Shape;179;p13">
            <a:hlinkClick r:id="" action="ppaction://noaction"/>
          </p:cNvPr>
          <p:cNvSpPr/>
          <p:nvPr/>
        </p:nvSpPr>
        <p:spPr>
          <a:xfrm>
            <a:off x="0" y="0"/>
            <a:ext cx="843600" cy="7848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0" name="Google Shape;180;p13">
            <a:hlinkClick r:id="" action="ppaction://noaction"/>
          </p:cNvPr>
          <p:cNvSpPr/>
          <p:nvPr/>
        </p:nvSpPr>
        <p:spPr>
          <a:xfrm>
            <a:off x="282733" y="295668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1" name="Google Shape;181;p13">
            <a:hlinkClick r:id="" action="ppaction://noaction"/>
          </p:cNvPr>
          <p:cNvSpPr/>
          <p:nvPr/>
        </p:nvSpPr>
        <p:spPr>
          <a:xfrm>
            <a:off x="282733" y="378967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2" name="Google Shape;182;p13">
            <a:hlinkClick r:id="" action="ppaction://noaction"/>
          </p:cNvPr>
          <p:cNvSpPr/>
          <p:nvPr/>
        </p:nvSpPr>
        <p:spPr>
          <a:xfrm>
            <a:off x="282733" y="462265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035607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4"/>
          <p:cNvGrpSpPr/>
          <p:nvPr/>
        </p:nvGrpSpPr>
        <p:grpSpPr>
          <a:xfrm>
            <a:off x="5875200" y="1"/>
            <a:ext cx="6316800" cy="6857420"/>
            <a:chOff x="4406400" y="0"/>
            <a:chExt cx="4737600" cy="5143065"/>
          </a:xfrm>
        </p:grpSpPr>
        <p:sp>
          <p:nvSpPr>
            <p:cNvPr id="185" name="Google Shape;185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6" name="Google Shape;186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7" name="Google Shape;187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8" name="Google Shape;188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9" name="Google Shape;189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0" name="Google Shape;190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1" name="Google Shape;191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2" name="Google Shape;192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3" name="Google Shape;193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4" name="Google Shape;194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6" name="Google Shape;196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7" name="Google Shape;197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8" name="Google Shape;198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9" name="Google Shape;199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0" name="Google Shape;200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1" name="Google Shape;201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2" name="Google Shape;202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03" name="Google Shape;203;p14"/>
          <p:cNvSpPr txBox="1">
            <a:spLocks noGrp="1"/>
          </p:cNvSpPr>
          <p:nvPr>
            <p:ph type="title" hasCustomPrompt="1"/>
          </p:nvPr>
        </p:nvSpPr>
        <p:spPr>
          <a:xfrm>
            <a:off x="1098467" y="1712900"/>
            <a:ext cx="6368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204" name="Google Shape;204;p14"/>
          <p:cNvSpPr txBox="1">
            <a:spLocks noGrp="1"/>
          </p:cNvSpPr>
          <p:nvPr>
            <p:ph type="body" idx="1"/>
          </p:nvPr>
        </p:nvSpPr>
        <p:spPr>
          <a:xfrm>
            <a:off x="1098467" y="3524165"/>
            <a:ext cx="6368000" cy="1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6" name="Google Shape;206;p14">
            <a:hlinkClick r:id="" action="ppaction://noaction"/>
          </p:cNvPr>
          <p:cNvSpPr/>
          <p:nvPr/>
        </p:nvSpPr>
        <p:spPr>
          <a:xfrm>
            <a:off x="0" y="0"/>
            <a:ext cx="843600" cy="7848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7" name="Google Shape;207;p14">
            <a:hlinkClick r:id="" action="ppaction://noaction"/>
          </p:cNvPr>
          <p:cNvSpPr/>
          <p:nvPr/>
        </p:nvSpPr>
        <p:spPr>
          <a:xfrm>
            <a:off x="282733" y="295668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8" name="Google Shape;208;p14">
            <a:hlinkClick r:id="" action="ppaction://noaction"/>
          </p:cNvPr>
          <p:cNvSpPr/>
          <p:nvPr/>
        </p:nvSpPr>
        <p:spPr>
          <a:xfrm>
            <a:off x="282733" y="378967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9" name="Google Shape;209;p14">
            <a:hlinkClick r:id="" action="ppaction://noaction"/>
          </p:cNvPr>
          <p:cNvSpPr/>
          <p:nvPr/>
        </p:nvSpPr>
        <p:spPr>
          <a:xfrm>
            <a:off x="282733" y="462265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198111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4391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3">
  <p:cSld name="Title and body_alt3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6" descr="offset_comp_343059.jpg"/>
          <p:cNvPicPr preferRelativeResize="0"/>
          <p:nvPr/>
        </p:nvPicPr>
        <p:blipFill rotWithShape="1">
          <a:blip r:embed="rId2">
            <a:alphaModFix amt="80000"/>
          </a:blip>
          <a:srcRect l="30474" t="11955" r="30474" b="25870"/>
          <a:stretch/>
        </p:blipFill>
        <p:spPr>
          <a:xfrm rot="-5400000">
            <a:off x="151507" y="-140933"/>
            <a:ext cx="6856400" cy="7152400"/>
          </a:xfrm>
          <a:prstGeom prst="diagStripe">
            <a:avLst>
              <a:gd name="adj" fmla="val 50343"/>
            </a:avLst>
          </a:prstGeom>
          <a:noFill/>
          <a:ln>
            <a:noFill/>
          </a:ln>
        </p:spPr>
      </p:pic>
      <p:sp>
        <p:nvSpPr>
          <p:cNvPr id="214" name="Google Shape;214;p16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15" name="Google Shape;215;p16"/>
          <p:cNvSpPr txBox="1">
            <a:spLocks noGrp="1"/>
          </p:cNvSpPr>
          <p:nvPr>
            <p:ph type="body" idx="1"/>
          </p:nvPr>
        </p:nvSpPr>
        <p:spPr>
          <a:xfrm>
            <a:off x="5357367" y="2090067"/>
            <a:ext cx="5758000" cy="23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7" name="Google Shape;217;p16">
            <a:hlinkClick r:id="" action="ppaction://noaction"/>
          </p:cNvPr>
          <p:cNvSpPr/>
          <p:nvPr/>
        </p:nvSpPr>
        <p:spPr>
          <a:xfrm>
            <a:off x="0" y="0"/>
            <a:ext cx="843600" cy="7848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8" name="Google Shape;218;p16">
            <a:hlinkClick r:id="" action="ppaction://noaction"/>
          </p:cNvPr>
          <p:cNvSpPr/>
          <p:nvPr/>
        </p:nvSpPr>
        <p:spPr>
          <a:xfrm>
            <a:off x="282733" y="295668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9" name="Google Shape;219;p16">
            <a:hlinkClick r:id="" action="ppaction://noaction"/>
          </p:cNvPr>
          <p:cNvSpPr/>
          <p:nvPr/>
        </p:nvSpPr>
        <p:spPr>
          <a:xfrm>
            <a:off x="282733" y="378967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0" name="Google Shape;220;p16">
            <a:hlinkClick r:id="" action="ppaction://noaction"/>
          </p:cNvPr>
          <p:cNvSpPr/>
          <p:nvPr/>
        </p:nvSpPr>
        <p:spPr>
          <a:xfrm>
            <a:off x="282733" y="462265"/>
            <a:ext cx="292800" cy="252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221" name="Google Shape;221;p16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222" name="Google Shape;222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3" name="Google Shape;223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467793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5944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tothebox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x.adobe.com/coldfusion/cfml-reference/coldfusion-functions/functions-t-z/toscript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developers.google.com/chart/interactive/docs" TargetMode="External"/><Relationship Id="rId5" Type="http://schemas.openxmlformats.org/officeDocument/2006/relationships/hyperlink" Target="https://helpx.adobe.com/coldfusion/cfml-reference/coldfusion-functions/functions-in-k/jsstringformat.html" TargetMode="External"/><Relationship Id="rId4" Type="http://schemas.openxmlformats.org/officeDocument/2006/relationships/hyperlink" Target="https://docs.lucee.org/reference/functions/toscript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x.adobe.com/coldfusion/cfml-reference/coldfusion-functions/functions-e-g/getmetadata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github.com/markmandel/ColdDoc/blob/develop/ColdDoc.cfc" TargetMode="External"/><Relationship Id="rId5" Type="http://schemas.openxmlformats.org/officeDocument/2006/relationships/hyperlink" Target="https://helpx.adobe.com/coldfusion/cfml-reference/coldfusion-functions/functions-e-g/getcomponentmetadata.html" TargetMode="External"/><Relationship Id="rId4" Type="http://schemas.openxmlformats.org/officeDocument/2006/relationships/hyperlink" Target="https://docs.lucee.org/reference/functions/getmetadata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/>
          <p:cNvSpPr txBox="1">
            <a:spLocks noGrp="1"/>
          </p:cNvSpPr>
          <p:nvPr>
            <p:ph type="ctrTitle"/>
          </p:nvPr>
        </p:nvSpPr>
        <p:spPr>
          <a:xfrm>
            <a:off x="7897430" y="1480008"/>
            <a:ext cx="4294571" cy="171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None/>
            </a:pPr>
            <a:r>
              <a:rPr lang="en-US" dirty="0"/>
              <a:t>September 2023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2"/>
          <p:cNvSpPr txBox="1">
            <a:spLocks noGrp="1"/>
          </p:cNvSpPr>
          <p:nvPr>
            <p:ph type="title"/>
          </p:nvPr>
        </p:nvSpPr>
        <p:spPr>
          <a:xfrm>
            <a:off x="2620652" y="365125"/>
            <a:ext cx="873314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dirty="0"/>
              <a:t>Next Meeting</a:t>
            </a:r>
            <a:endParaRPr dirty="0"/>
          </a:p>
        </p:txBody>
      </p:sp>
      <p:sp>
        <p:nvSpPr>
          <p:cNvPr id="238" name="Google Shape;238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1" dirty="0"/>
              <a:t>October 18, 2023 – 5:00 PM PDT (online via Zoom).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 dirty="0"/>
              <a:t>Topic TBD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xfrm>
            <a:off x="2620652" y="365125"/>
            <a:ext cx="873314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93" name="Google Shape;93;p2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7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dirty="0"/>
              <a:t>Introductions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dirty="0"/>
              <a:t>Adobe ColdFusion Summit 2023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dirty="0"/>
              <a:t>Google Cloud Features with Adobe ColdFusion 2023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dirty="0"/>
              <a:t>CFML Function ‘O Day – Featuring </a:t>
            </a:r>
            <a:r>
              <a:rPr lang="en-US" sz="2400" dirty="0" err="1"/>
              <a:t>ToScript</a:t>
            </a:r>
            <a:r>
              <a:rPr lang="en-US" sz="2400" dirty="0"/>
              <a:t>() and </a:t>
            </a:r>
            <a:r>
              <a:rPr lang="en-US" sz="2400" dirty="0" err="1"/>
              <a:t>GetMETAData</a:t>
            </a:r>
            <a:r>
              <a:rPr lang="en-US" sz="2400" dirty="0"/>
              <a:t>()</a:t>
            </a:r>
            <a:endParaRPr sz="2400" i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dirty="0"/>
              <a:t>Questions/Answers/Help Needed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dirty="0"/>
              <a:t>Next Meeting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2620652" y="365125"/>
            <a:ext cx="873314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/>
              <a:t>Introductions</a:t>
            </a:r>
            <a:endParaRPr/>
          </a:p>
        </p:txBody>
      </p:sp>
      <p:sp>
        <p:nvSpPr>
          <p:cNvPr id="99" name="Google Shape;9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/>
              <a:t>Tell us a little bit about who you are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title"/>
          </p:nvPr>
        </p:nvSpPr>
        <p:spPr>
          <a:xfrm>
            <a:off x="2620652" y="365125"/>
            <a:ext cx="873314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/>
              <a:t>ColdFusion Summit 2023</a:t>
            </a:r>
            <a:endParaRPr/>
          </a:p>
        </p:txBody>
      </p:sp>
      <p:sp>
        <p:nvSpPr>
          <p:cNvPr id="105" name="Google Shape;105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dirty="0"/>
              <a:t>Dates: October 2</a:t>
            </a:r>
            <a:r>
              <a:rPr lang="en-US" sz="2400" baseline="30000" dirty="0"/>
              <a:t>nd</a:t>
            </a:r>
            <a:r>
              <a:rPr lang="en-US" sz="2400" dirty="0"/>
              <a:t> – October 4</a:t>
            </a:r>
            <a:r>
              <a:rPr lang="en-US" sz="2400" baseline="30000" dirty="0"/>
              <a:t>th</a:t>
            </a:r>
            <a:r>
              <a:rPr lang="en-US" sz="2400" dirty="0"/>
              <a:t>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dirty="0"/>
              <a:t>Location: The Mirage Hotel and Casino – Las Vegas, NV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dirty="0"/>
              <a:t>Opportunity to become a Adobe Certified Professional: ColdFusion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dirty="0"/>
              <a:t>Pricing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en-US" sz="2000" dirty="0"/>
              <a:t>$99.00 for the Session Pass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en-US" sz="2000" dirty="0"/>
              <a:t>$199.00 for the Professional Pass (includes access to ColdFusion Certification training on October 4th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dirty="0"/>
              <a:t>Link: </a:t>
            </a:r>
            <a:r>
              <a:rPr lang="en-US" sz="2400" u="sng" dirty="0">
                <a:solidFill>
                  <a:schemeClr val="hlink"/>
                </a:solidFill>
                <a:hlinkClick r:id="rId4"/>
              </a:rPr>
              <a:t>https://cfsummit.adobeevents.com/</a:t>
            </a:r>
            <a:r>
              <a:rPr lang="en-US" sz="2400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title"/>
          </p:nvPr>
        </p:nvSpPr>
        <p:spPr>
          <a:xfrm>
            <a:off x="2620652" y="526296"/>
            <a:ext cx="873314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dirty="0"/>
              <a:t>Google Cloud Features with Adobe ColdFusion</a:t>
            </a:r>
            <a:endParaRPr dirty="0"/>
          </a:p>
        </p:txBody>
      </p:sp>
      <p:sp>
        <p:nvSpPr>
          <p:cNvPr id="105" name="Google Shape;105;p4"/>
          <p:cNvSpPr txBox="1">
            <a:spLocks noGrp="1"/>
          </p:cNvSpPr>
          <p:nvPr>
            <p:ph type="body" idx="1"/>
          </p:nvPr>
        </p:nvSpPr>
        <p:spPr>
          <a:xfrm>
            <a:off x="3960208" y="3211964"/>
            <a:ext cx="7512004" cy="3588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2400"/>
              <a:buNone/>
            </a:pPr>
            <a:r>
              <a:rPr lang="en-US" b="1" dirty="0"/>
              <a:t>Mark Takata</a:t>
            </a:r>
            <a:br>
              <a:rPr lang="en-US" b="1" dirty="0"/>
            </a:br>
            <a:r>
              <a:rPr lang="en-US" dirty="0"/>
              <a:t>ColdFusion Technical Evangelist at Adobe | Keynote Speaker | VR/AR/XR Evangelist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b="1" dirty="0"/>
          </a:p>
        </p:txBody>
      </p:sp>
      <p:pic>
        <p:nvPicPr>
          <p:cNvPr id="3" name="Picture 2" descr="A person wearing glasses and a white shirt&#10;&#10;Description automatically generated">
            <a:extLst>
              <a:ext uri="{FF2B5EF4-FFF2-40B4-BE49-F238E27FC236}">
                <a16:creationId xmlns:a16="http://schemas.microsoft.com/office/drawing/2014/main" id="{3FAFE152-433D-C19C-B165-67026C892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63" y="2407701"/>
            <a:ext cx="3157640" cy="31576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93218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>
            <a:spLocks noGrp="1"/>
          </p:cNvSpPr>
          <p:nvPr>
            <p:ph type="ctrTitle"/>
          </p:nvPr>
        </p:nvSpPr>
        <p:spPr>
          <a:xfrm>
            <a:off x="4716200" y="2104533"/>
            <a:ext cx="7240000" cy="291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4667"/>
              <a:t>CF Function ‘O Month</a:t>
            </a:r>
            <a:endParaRPr sz="4667"/>
          </a:p>
          <a:p>
            <a:endParaRPr sz="3200"/>
          </a:p>
          <a:p>
            <a:r>
              <a:rPr lang="en-GB" sz="4133"/>
              <a:t>	</a:t>
            </a:r>
            <a:r>
              <a:rPr lang="en-GB" sz="3733"/>
              <a:t>Featuring: ToScript()</a:t>
            </a:r>
            <a:br>
              <a:rPr lang="en-GB" sz="3733"/>
            </a:br>
            <a:r>
              <a:rPr lang="en-GB" sz="3733"/>
              <a:t>					 GetMetaData()</a:t>
            </a:r>
            <a:endParaRPr sz="3733"/>
          </a:p>
        </p:txBody>
      </p:sp>
      <p:sp>
        <p:nvSpPr>
          <p:cNvPr id="229" name="Google Shape;229;p17"/>
          <p:cNvSpPr txBox="1">
            <a:spLocks noGrp="1"/>
          </p:cNvSpPr>
          <p:nvPr>
            <p:ph type="subTitle" idx="1"/>
          </p:nvPr>
        </p:nvSpPr>
        <p:spPr>
          <a:xfrm>
            <a:off x="6810500" y="5585100"/>
            <a:ext cx="5214800" cy="107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15000"/>
              </a:lnSpc>
            </a:pPr>
            <a:r>
              <a:rPr lang="en-GB"/>
              <a:t>September 2023</a:t>
            </a:r>
            <a:endParaRPr/>
          </a:p>
          <a:p>
            <a:pPr marL="0" indent="609585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</a:pPr>
            <a:r>
              <a:rPr lang="en-GB"/>
              <a:t>with William Frankhouser @WilzDezign</a:t>
            </a:r>
            <a:endParaRPr/>
          </a:p>
        </p:txBody>
      </p:sp>
      <p:pic>
        <p:nvPicPr>
          <p:cNvPr id="230" name="Google Shape;23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967" y="2104534"/>
            <a:ext cx="4309800" cy="4155365"/>
          </a:xfrm>
          <a:prstGeom prst="rect">
            <a:avLst/>
          </a:prstGeom>
          <a:noFill/>
          <a:ln>
            <a:noFill/>
          </a:ln>
          <a:effectLst>
            <a:outerShdw blurRad="157163" dist="381000" dir="828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"/>
          <p:cNvSpPr txBox="1">
            <a:spLocks noGrp="1"/>
          </p:cNvSpPr>
          <p:nvPr>
            <p:ph type="title"/>
          </p:nvPr>
        </p:nvSpPr>
        <p:spPr>
          <a:xfrm>
            <a:off x="1485667" y="525000"/>
            <a:ext cx="105060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800" b="1"/>
              <a:t>ToScript</a:t>
            </a:r>
            <a:r>
              <a:rPr lang="en-GB" sz="2800"/>
              <a:t>(cfvar, javascriptvar [,outputformat, ASFormat])</a:t>
            </a:r>
            <a:endParaRPr sz="2800"/>
          </a:p>
        </p:txBody>
      </p:sp>
      <p:sp>
        <p:nvSpPr>
          <p:cNvPr id="236" name="Google Shape;236;p18"/>
          <p:cNvSpPr txBox="1">
            <a:spLocks noGrp="1"/>
          </p:cNvSpPr>
          <p:nvPr>
            <p:ph type="body" idx="1"/>
          </p:nvPr>
        </p:nvSpPr>
        <p:spPr>
          <a:xfrm>
            <a:off x="1730000" y="1521067"/>
            <a:ext cx="10261600" cy="515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74121">
              <a:buSzPts val="2000"/>
              <a:buFont typeface="Arial"/>
              <a:buChar char="●"/>
            </a:pPr>
            <a:r>
              <a:rPr lang="en-GB" sz="2667"/>
              <a:t>Two Required param</a:t>
            </a:r>
            <a:endParaRPr sz="2667"/>
          </a:p>
          <a:p>
            <a:pPr lvl="1" indent="-457189">
              <a:spcBef>
                <a:spcPts val="0"/>
              </a:spcBef>
              <a:buSzPts val="1800"/>
            </a:pPr>
            <a:r>
              <a:rPr lang="en-GB" sz="2400"/>
              <a:t>‘cfvar’ - string, number, array, structure, query</a:t>
            </a:r>
            <a:endParaRPr sz="2400"/>
          </a:p>
          <a:p>
            <a:pPr lvl="1" indent="-457189">
              <a:spcBef>
                <a:spcPts val="0"/>
              </a:spcBef>
              <a:buSzPts val="1800"/>
            </a:pPr>
            <a:r>
              <a:rPr lang="en-GB" sz="2400"/>
              <a:t>‘Javascriptvar’ - A string that specifies the name of the JavaScript variable</a:t>
            </a:r>
            <a:endParaRPr sz="2400"/>
          </a:p>
          <a:p>
            <a:pPr indent="-474121">
              <a:buSzPts val="2000"/>
            </a:pPr>
            <a:r>
              <a:rPr lang="en-GB" sz="2667"/>
              <a:t>Two Optional</a:t>
            </a:r>
            <a:endParaRPr sz="2667"/>
          </a:p>
          <a:p>
            <a:pPr lvl="1" indent="-457189">
              <a:spcBef>
                <a:spcPts val="0"/>
              </a:spcBef>
              <a:buSzPts val="1800"/>
            </a:pPr>
            <a:r>
              <a:rPr lang="en-GB" sz="2400"/>
              <a:t>‘outputformat’ - create WDDX (JavaScript) [default] or ActionScript (AS) style output</a:t>
            </a:r>
            <a:endParaRPr sz="2400"/>
          </a:p>
          <a:p>
            <a:pPr lvl="1" indent="-457189">
              <a:spcBef>
                <a:spcPts val="0"/>
              </a:spcBef>
              <a:buSzPts val="1800"/>
            </a:pPr>
            <a:r>
              <a:rPr lang="en-GB" sz="2400"/>
              <a:t>‘ASFormat’ - specifies whether to use AS shortcuts in the script</a:t>
            </a:r>
            <a:endParaRPr sz="2400"/>
          </a:p>
          <a:p>
            <a:pPr indent="-474121">
              <a:buSzPts val="2000"/>
            </a:pPr>
            <a:r>
              <a:rPr lang="en-GB" sz="2667"/>
              <a:t>Function introduced in </a:t>
            </a:r>
            <a:r>
              <a:rPr lang="en-GB" sz="2667" u="sng">
                <a:solidFill>
                  <a:schemeClr val="hlink"/>
                </a:solidFill>
                <a:hlinkClick r:id="rId3"/>
              </a:rPr>
              <a:t>ColdFusion </a:t>
            </a:r>
            <a:r>
              <a:rPr lang="en-GB" sz="2667" u="sng">
                <a:solidFill>
                  <a:schemeClr val="hlink"/>
                </a:solidFill>
                <a:hlinkClick r:id="rId3"/>
              </a:rPr>
              <a:t>MX7</a:t>
            </a:r>
            <a:r>
              <a:rPr lang="en-GB" sz="2667"/>
              <a:t> and </a:t>
            </a:r>
            <a:r>
              <a:rPr lang="en-GB" sz="2667" u="sng">
                <a:solidFill>
                  <a:schemeClr val="hlink"/>
                </a:solidFill>
                <a:hlinkClick r:id="rId4"/>
              </a:rPr>
              <a:t>Lucee 4.5</a:t>
            </a:r>
            <a:endParaRPr sz="2667"/>
          </a:p>
          <a:p>
            <a:pPr indent="-474121">
              <a:buSzPts val="2000"/>
            </a:pPr>
            <a:r>
              <a:rPr lang="en-GB" sz="2667" b="1"/>
              <a:t>Why Would I use this?</a:t>
            </a:r>
            <a:r>
              <a:rPr lang="en-GB" sz="2667"/>
              <a:t> </a:t>
            </a:r>
            <a:r>
              <a:rPr lang="en-GB" sz="2400"/>
              <a:t>Use </a:t>
            </a:r>
            <a:r>
              <a:rPr lang="en-GB" sz="2400" u="sng">
                <a:solidFill>
                  <a:schemeClr val="hlink"/>
                </a:solidFill>
                <a:hlinkClick r:id="rId5"/>
              </a:rPr>
              <a:t>JsStringFormat()</a:t>
            </a:r>
            <a:r>
              <a:rPr lang="en-GB" sz="2400"/>
              <a:t>, but an array/query of data for JS, this makes it simpler! Inject into JS framework (</a:t>
            </a:r>
            <a:r>
              <a:rPr lang="en-GB" sz="2400" u="sng">
                <a:solidFill>
                  <a:schemeClr val="hlink"/>
                </a:solidFill>
                <a:hlinkClick r:id="rId6"/>
              </a:rPr>
              <a:t>GCA</a:t>
            </a:r>
            <a:r>
              <a:rPr lang="en-GB" sz="2400"/>
              <a:t>)</a:t>
            </a:r>
            <a:endParaRPr sz="240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 txBox="1">
            <a:spLocks noGrp="1"/>
          </p:cNvSpPr>
          <p:nvPr>
            <p:ph type="title"/>
          </p:nvPr>
        </p:nvSpPr>
        <p:spPr>
          <a:xfrm>
            <a:off x="1485667" y="525000"/>
            <a:ext cx="105060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800" b="1"/>
              <a:t>GetMetaData</a:t>
            </a:r>
            <a:r>
              <a:rPr lang="en-GB" sz="2800"/>
              <a:t>(object)</a:t>
            </a:r>
            <a:endParaRPr sz="2800"/>
          </a:p>
        </p:txBody>
      </p:sp>
      <p:sp>
        <p:nvSpPr>
          <p:cNvPr id="242" name="Google Shape;242;p19"/>
          <p:cNvSpPr txBox="1">
            <a:spLocks noGrp="1"/>
          </p:cNvSpPr>
          <p:nvPr>
            <p:ph type="body" idx="1"/>
          </p:nvPr>
        </p:nvSpPr>
        <p:spPr>
          <a:xfrm>
            <a:off x="1730000" y="1521067"/>
            <a:ext cx="10261600" cy="524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74121">
              <a:buSzPts val="2000"/>
              <a:buFont typeface="Arial"/>
              <a:buChar char="●"/>
            </a:pPr>
            <a:r>
              <a:rPr lang="en-GB" sz="2667"/>
              <a:t>One Required param</a:t>
            </a:r>
            <a:endParaRPr sz="2667"/>
          </a:p>
          <a:p>
            <a:pPr lvl="1" indent="-457189">
              <a:spcBef>
                <a:spcPts val="0"/>
              </a:spcBef>
              <a:buSzPts val="1800"/>
            </a:pPr>
            <a:r>
              <a:rPr lang="en-GB" sz="2400"/>
              <a:t>‘object’ - A component, user-defined function, query object, XML</a:t>
            </a:r>
            <a:endParaRPr sz="2400"/>
          </a:p>
          <a:p>
            <a:pPr lvl="2" indent="-457189">
              <a:spcBef>
                <a:spcPts val="0"/>
              </a:spcBef>
              <a:buSzPts val="1800"/>
            </a:pPr>
            <a:r>
              <a:rPr lang="en-GB" sz="2400"/>
              <a:t>Within a CFC, the parameter can also specify the This scope.</a:t>
            </a:r>
            <a:endParaRPr sz="2400"/>
          </a:p>
          <a:p>
            <a:pPr indent="-474121">
              <a:buSzPts val="2000"/>
            </a:pPr>
            <a:r>
              <a:rPr lang="en-GB" sz="2667"/>
              <a:t>Optional (only in Lucee)</a:t>
            </a:r>
            <a:endParaRPr sz="2667"/>
          </a:p>
          <a:p>
            <a:pPr lvl="1" indent="-457189">
              <a:spcBef>
                <a:spcPts val="0"/>
              </a:spcBef>
              <a:buSzPts val="1800"/>
            </a:pPr>
            <a:r>
              <a:rPr lang="en-GB" sz="2400"/>
              <a:t>‘source’ - return information of the source of the object</a:t>
            </a:r>
            <a:endParaRPr sz="2400"/>
          </a:p>
          <a:p>
            <a:pPr indent="-474121">
              <a:buSzPts val="2000"/>
            </a:pPr>
            <a:r>
              <a:rPr lang="en-GB" sz="2667"/>
              <a:t>Function introduced in </a:t>
            </a:r>
            <a:r>
              <a:rPr lang="en-GB" sz="2667" u="sng">
                <a:solidFill>
                  <a:schemeClr val="hlink"/>
                </a:solidFill>
                <a:hlinkClick r:id="rId3"/>
              </a:rPr>
              <a:t>ColdFusion MX</a:t>
            </a:r>
            <a:r>
              <a:rPr lang="en-GB" sz="2667"/>
              <a:t> and </a:t>
            </a:r>
            <a:r>
              <a:rPr lang="en-GB" sz="2667" u="sng">
                <a:solidFill>
                  <a:schemeClr val="hlink"/>
                </a:solidFill>
                <a:hlinkClick r:id="rId4"/>
              </a:rPr>
              <a:t>Lucee 4.5</a:t>
            </a:r>
            <a:endParaRPr sz="2667"/>
          </a:p>
          <a:p>
            <a:pPr indent="-474121">
              <a:buSzPts val="2000"/>
            </a:pPr>
            <a:r>
              <a:rPr lang="en-GB" sz="2667"/>
              <a:t>Bonus: </a:t>
            </a:r>
            <a:r>
              <a:rPr lang="en-GB" sz="2667" u="sng">
                <a:solidFill>
                  <a:schemeClr val="hlink"/>
                </a:solidFill>
                <a:hlinkClick r:id="rId5"/>
              </a:rPr>
              <a:t>GetComponentMetaData()</a:t>
            </a:r>
            <a:r>
              <a:rPr lang="en-GB" sz="2667"/>
              <a:t> passing the path or object</a:t>
            </a:r>
            <a:endParaRPr sz="2667"/>
          </a:p>
          <a:p>
            <a:pPr lvl="1" indent="-474121">
              <a:spcBef>
                <a:spcPts val="0"/>
              </a:spcBef>
              <a:buSzPts val="2000"/>
            </a:pPr>
            <a:r>
              <a:rPr lang="en-GB" sz="2667"/>
              <a:t>Does not need instance of object created</a:t>
            </a:r>
            <a:endParaRPr sz="2667"/>
          </a:p>
          <a:p>
            <a:pPr indent="-474121">
              <a:buSzPts val="2000"/>
            </a:pPr>
            <a:r>
              <a:rPr lang="en-GB" sz="2667" b="1"/>
              <a:t>Why Would I use this? </a:t>
            </a:r>
            <a:endParaRPr sz="2667" b="1"/>
          </a:p>
          <a:p>
            <a:pPr lvl="1" indent="-474121">
              <a:spcBef>
                <a:spcPts val="0"/>
              </a:spcBef>
              <a:buSzPts val="2000"/>
            </a:pPr>
            <a:r>
              <a:rPr lang="en-GB" sz="2667"/>
              <a:t>Auto generate documentation for Queries and Components - Example </a:t>
            </a:r>
            <a:r>
              <a:rPr lang="en-GB" sz="2667" u="sng">
                <a:solidFill>
                  <a:schemeClr val="hlink"/>
                </a:solidFill>
                <a:hlinkClick r:id="rId6"/>
              </a:rPr>
              <a:t>ColdDoc</a:t>
            </a:r>
            <a:endParaRPr sz="2667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1"/>
          <p:cNvSpPr txBox="1">
            <a:spLocks noGrp="1"/>
          </p:cNvSpPr>
          <p:nvPr>
            <p:ph type="title"/>
          </p:nvPr>
        </p:nvSpPr>
        <p:spPr>
          <a:xfrm>
            <a:off x="2620652" y="365125"/>
            <a:ext cx="873314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/>
              <a:t>Questions/Answers/</a:t>
            </a:r>
            <a:br>
              <a:rPr lang="en-US"/>
            </a:br>
            <a:r>
              <a:rPr lang="en-US"/>
              <a:t>Help Needed</a:t>
            </a:r>
            <a:endParaRPr/>
          </a:p>
        </p:txBody>
      </p:sp>
      <p:sp>
        <p:nvSpPr>
          <p:cNvPr id="232" name="Google Shape;232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This is your opportunity to ask any ColdFusion question or request help for a ColdFusion-related issue.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405</Words>
  <Application>Microsoft Office PowerPoint</Application>
  <PresentationFormat>Widescreen</PresentationFormat>
  <Paragraphs>50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Open Sans</vt:lpstr>
      <vt:lpstr>Montserrat</vt:lpstr>
      <vt:lpstr>Noto Sans Symbols</vt:lpstr>
      <vt:lpstr>Arial</vt:lpstr>
      <vt:lpstr>Lato</vt:lpstr>
      <vt:lpstr>Calibri</vt:lpstr>
      <vt:lpstr>Arial Black</vt:lpstr>
      <vt:lpstr>Office Theme</vt:lpstr>
      <vt:lpstr>Focus</vt:lpstr>
      <vt:lpstr>September 2023</vt:lpstr>
      <vt:lpstr>Agenda</vt:lpstr>
      <vt:lpstr>Introductions</vt:lpstr>
      <vt:lpstr>ColdFusion Summit 2023</vt:lpstr>
      <vt:lpstr>Google Cloud Features with Adobe ColdFusion</vt:lpstr>
      <vt:lpstr>CF Function ‘O Month   Featuring: ToScript()       GetMetaData()</vt:lpstr>
      <vt:lpstr>ToScript(cfvar, javascriptvar [,outputformat, ASFormat])</vt:lpstr>
      <vt:lpstr>GetMetaData(object)</vt:lpstr>
      <vt:lpstr>Questions/Answers/ Help Needed</vt:lpstr>
      <vt:lpstr>Next Meeting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June 2023</dc:title>
  <dc:creator>Leon O'Daniel</dc:creator>
  <cp:lastModifiedBy>Leon O'Daniel</cp:lastModifiedBy>
  <cp:revision>3</cp:revision>
  <dcterms:created xsi:type="dcterms:W3CDTF">2017-08-08T15:52:53Z</dcterms:created>
  <dcterms:modified xsi:type="dcterms:W3CDTF">2023-09-14T03:02:19Z</dcterms:modified>
</cp:coreProperties>
</file>