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5" r:id="rId3"/>
    <p:sldId id="348" r:id="rId4"/>
    <p:sldId id="259" r:id="rId5"/>
    <p:sldId id="353" r:id="rId6"/>
    <p:sldId id="354" r:id="rId7"/>
    <p:sldId id="356" r:id="rId8"/>
    <p:sldId id="357" r:id="rId9"/>
    <p:sldId id="355" r:id="rId10"/>
    <p:sldId id="358" r:id="rId11"/>
    <p:sldId id="359" r:id="rId12"/>
    <p:sldId id="328" r:id="rId13"/>
    <p:sldId id="360" r:id="rId14"/>
    <p:sldId id="329" r:id="rId15"/>
    <p:sldId id="331" r:id="rId16"/>
    <p:sldId id="332" r:id="rId17"/>
    <p:sldId id="340" r:id="rId18"/>
    <p:sldId id="341" r:id="rId19"/>
    <p:sldId id="342" r:id="rId20"/>
    <p:sldId id="343" r:id="rId21"/>
    <p:sldId id="334" r:id="rId22"/>
    <p:sldId id="335" r:id="rId23"/>
    <p:sldId id="344" r:id="rId24"/>
    <p:sldId id="345" r:id="rId25"/>
    <p:sldId id="346" r:id="rId26"/>
    <p:sldId id="347" r:id="rId27"/>
    <p:sldId id="349" r:id="rId28"/>
    <p:sldId id="350" r:id="rId29"/>
    <p:sldId id="351" r:id="rId30"/>
    <p:sldId id="352" r:id="rId31"/>
    <p:sldId id="276" r:id="rId32"/>
    <p:sldId id="31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5B2EE-AFA7-46A0-9C82-391FCB3BD612}" v="27" dt="2019-10-17T00:19:11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81" autoAdjust="0"/>
  </p:normalViewPr>
  <p:slideViewPr>
    <p:cSldViewPr snapToGrid="0">
      <p:cViewPr varScale="1">
        <p:scale>
          <a:sx n="143" d="100"/>
          <a:sy n="143" d="100"/>
        </p:scale>
        <p:origin x="66" y="4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 O'Daniel" userId="44695f17c205a2b5" providerId="LiveId" clId="{8E95B2EE-AFA7-46A0-9C82-391FCB3BD612}"/>
    <pc:docChg chg="undo custSel addSld delSld modSld sldOrd">
      <pc:chgData name="Leon O'Daniel" userId="44695f17c205a2b5" providerId="LiveId" clId="{8E95B2EE-AFA7-46A0-9C82-391FCB3BD612}" dt="2019-10-17T00:47:47.565" v="2638" actId="20577"/>
      <pc:docMkLst>
        <pc:docMk/>
      </pc:docMkLst>
      <pc:sldChg chg="modSp">
        <pc:chgData name="Leon O'Daniel" userId="44695f17c205a2b5" providerId="LiveId" clId="{8E95B2EE-AFA7-46A0-9C82-391FCB3BD612}" dt="2019-10-16T23:52:20.834" v="2559" actId="20577"/>
        <pc:sldMkLst>
          <pc:docMk/>
          <pc:sldMk cId="4131515742" sldId="256"/>
        </pc:sldMkLst>
        <pc:spChg chg="mod">
          <ac:chgData name="Leon O'Daniel" userId="44695f17c205a2b5" providerId="LiveId" clId="{8E95B2EE-AFA7-46A0-9C82-391FCB3BD612}" dt="2019-10-16T23:52:20.834" v="2559" actId="20577"/>
          <ac:spMkLst>
            <pc:docMk/>
            <pc:sldMk cId="4131515742" sldId="256"/>
            <ac:spMk id="2" creationId="{E7EDFD51-0D6D-4D8C-A61E-1F5014F85CCC}"/>
          </ac:spMkLst>
        </pc:spChg>
      </pc:sldChg>
      <pc:sldChg chg="del">
        <pc:chgData name="Leon O'Daniel" userId="44695f17c205a2b5" providerId="LiveId" clId="{8E95B2EE-AFA7-46A0-9C82-391FCB3BD612}" dt="2019-10-16T02:37:48.615" v="38" actId="2696"/>
        <pc:sldMkLst>
          <pc:docMk/>
          <pc:sldMk cId="1012729003" sldId="258"/>
        </pc:sldMkLst>
      </pc:sldChg>
      <pc:sldChg chg="ord">
        <pc:chgData name="Leon O'Daniel" userId="44695f17c205a2b5" providerId="LiveId" clId="{8E95B2EE-AFA7-46A0-9C82-391FCB3BD612}" dt="2019-10-16T02:41:59.834" v="426"/>
        <pc:sldMkLst>
          <pc:docMk/>
          <pc:sldMk cId="2529876085" sldId="259"/>
        </pc:sldMkLst>
      </pc:sldChg>
      <pc:sldChg chg="modSp">
        <pc:chgData name="Leon O'Daniel" userId="44695f17c205a2b5" providerId="LiveId" clId="{8E95B2EE-AFA7-46A0-9C82-391FCB3BD612}" dt="2019-10-16T03:28:53.413" v="847" actId="20577"/>
        <pc:sldMkLst>
          <pc:docMk/>
          <pc:sldMk cId="698835310" sldId="276"/>
        </pc:sldMkLst>
        <pc:spChg chg="mod">
          <ac:chgData name="Leon O'Daniel" userId="44695f17c205a2b5" providerId="LiveId" clId="{8E95B2EE-AFA7-46A0-9C82-391FCB3BD612}" dt="2019-10-16T03:28:53.413" v="847" actId="20577"/>
          <ac:spMkLst>
            <pc:docMk/>
            <pc:sldMk cId="698835310" sldId="276"/>
            <ac:spMk id="3" creationId="{20643621-C15B-483C-89DE-7F4F72303D71}"/>
          </ac:spMkLst>
        </pc:spChg>
      </pc:sldChg>
      <pc:sldChg chg="modSp">
        <pc:chgData name="Leon O'Daniel" userId="44695f17c205a2b5" providerId="LiveId" clId="{8E95B2EE-AFA7-46A0-9C82-391FCB3BD612}" dt="2019-10-16T03:32:14.641" v="1008" actId="6549"/>
        <pc:sldMkLst>
          <pc:docMk/>
          <pc:sldMk cId="846551375" sldId="315"/>
        </pc:sldMkLst>
        <pc:spChg chg="mod">
          <ac:chgData name="Leon O'Daniel" userId="44695f17c205a2b5" providerId="LiveId" clId="{8E95B2EE-AFA7-46A0-9C82-391FCB3BD612}" dt="2019-10-16T03:32:14.641" v="1008" actId="6549"/>
          <ac:spMkLst>
            <pc:docMk/>
            <pc:sldMk cId="846551375" sldId="315"/>
            <ac:spMk id="3" creationId="{20643621-C15B-483C-89DE-7F4F72303D71}"/>
          </ac:spMkLst>
        </pc:spChg>
      </pc:sldChg>
      <pc:sldChg chg="del">
        <pc:chgData name="Leon O'Daniel" userId="44695f17c205a2b5" providerId="LiveId" clId="{8E95B2EE-AFA7-46A0-9C82-391FCB3BD612}" dt="2019-10-16T02:54:43.234" v="732" actId="2696"/>
        <pc:sldMkLst>
          <pc:docMk/>
          <pc:sldMk cId="1878444867" sldId="325"/>
        </pc:sldMkLst>
      </pc:sldChg>
      <pc:sldChg chg="del">
        <pc:chgData name="Leon O'Daniel" userId="44695f17c205a2b5" providerId="LiveId" clId="{8E95B2EE-AFA7-46A0-9C82-391FCB3BD612}" dt="2019-10-16T02:54:43.236" v="733" actId="2696"/>
        <pc:sldMkLst>
          <pc:docMk/>
          <pc:sldMk cId="3098184798" sldId="326"/>
        </pc:sldMkLst>
      </pc:sldChg>
      <pc:sldChg chg="del">
        <pc:chgData name="Leon O'Daniel" userId="44695f17c205a2b5" providerId="LiveId" clId="{8E95B2EE-AFA7-46A0-9C82-391FCB3BD612}" dt="2019-10-16T02:54:43.246" v="734" actId="2696"/>
        <pc:sldMkLst>
          <pc:docMk/>
          <pc:sldMk cId="2756943016" sldId="327"/>
        </pc:sldMkLst>
      </pc:sldChg>
      <pc:sldChg chg="modSp">
        <pc:chgData name="Leon O'Daniel" userId="44695f17c205a2b5" providerId="LiveId" clId="{8E95B2EE-AFA7-46A0-9C82-391FCB3BD612}" dt="2019-10-17T00:19:13.381" v="2620" actId="27636"/>
        <pc:sldMkLst>
          <pc:docMk/>
          <pc:sldMk cId="3043721606" sldId="328"/>
        </pc:sldMkLst>
        <pc:spChg chg="mod">
          <ac:chgData name="Leon O'Daniel" userId="44695f17c205a2b5" providerId="LiveId" clId="{8E95B2EE-AFA7-46A0-9C82-391FCB3BD612}" dt="2019-10-17T00:19:13.381" v="2620" actId="27636"/>
          <ac:spMkLst>
            <pc:docMk/>
            <pc:sldMk cId="3043721606" sldId="328"/>
            <ac:spMk id="3" creationId="{20643621-C15B-483C-89DE-7F4F72303D71}"/>
          </ac:spMkLst>
        </pc:spChg>
      </pc:sldChg>
      <pc:sldChg chg="modSp">
        <pc:chgData name="Leon O'Daniel" userId="44695f17c205a2b5" providerId="LiveId" clId="{8E95B2EE-AFA7-46A0-9C82-391FCB3BD612}" dt="2019-10-17T00:47:47.565" v="2638" actId="20577"/>
        <pc:sldMkLst>
          <pc:docMk/>
          <pc:sldMk cId="753307009" sldId="329"/>
        </pc:sldMkLst>
        <pc:spChg chg="mod">
          <ac:chgData name="Leon O'Daniel" userId="44695f17c205a2b5" providerId="LiveId" clId="{8E95B2EE-AFA7-46A0-9C82-391FCB3BD612}" dt="2019-10-17T00:47:47.565" v="2638" actId="20577"/>
          <ac:spMkLst>
            <pc:docMk/>
            <pc:sldMk cId="753307009" sldId="329"/>
            <ac:spMk id="3" creationId="{20643621-C15B-483C-89DE-7F4F72303D71}"/>
          </ac:spMkLst>
        </pc:spChg>
      </pc:sldChg>
      <pc:sldChg chg="modSp">
        <pc:chgData name="Leon O'Daniel" userId="44695f17c205a2b5" providerId="LiveId" clId="{8E95B2EE-AFA7-46A0-9C82-391FCB3BD612}" dt="2019-10-16T02:43:32.092" v="502" actId="20577"/>
        <pc:sldMkLst>
          <pc:docMk/>
          <pc:sldMk cId="1976804625" sldId="332"/>
        </pc:sldMkLst>
        <pc:spChg chg="mod">
          <ac:chgData name="Leon O'Daniel" userId="44695f17c205a2b5" providerId="LiveId" clId="{8E95B2EE-AFA7-46A0-9C82-391FCB3BD612}" dt="2019-10-16T02:43:32.092" v="502" actId="20577"/>
          <ac:spMkLst>
            <pc:docMk/>
            <pc:sldMk cId="1976804625" sldId="332"/>
            <ac:spMk id="3" creationId="{20643621-C15B-483C-89DE-7F4F72303D71}"/>
          </ac:spMkLst>
        </pc:spChg>
      </pc:sldChg>
      <pc:sldChg chg="modSp">
        <pc:chgData name="Leon O'Daniel" userId="44695f17c205a2b5" providerId="LiveId" clId="{8E95B2EE-AFA7-46A0-9C82-391FCB3BD612}" dt="2019-10-16T23:52:01.450" v="2550" actId="20577"/>
        <pc:sldMkLst>
          <pc:docMk/>
          <pc:sldMk cId="271895286" sldId="352"/>
        </pc:sldMkLst>
        <pc:spChg chg="mod">
          <ac:chgData name="Leon O'Daniel" userId="44695f17c205a2b5" providerId="LiveId" clId="{8E95B2EE-AFA7-46A0-9C82-391FCB3BD612}" dt="2019-10-16T23:52:01.450" v="2550" actId="20577"/>
          <ac:spMkLst>
            <pc:docMk/>
            <pc:sldMk cId="271895286" sldId="352"/>
            <ac:spMk id="3" creationId="{20643621-C15B-483C-89DE-7F4F72303D71}"/>
          </ac:spMkLst>
        </pc:spChg>
      </pc:sldChg>
      <pc:sldChg chg="modSp add">
        <pc:chgData name="Leon O'Daniel" userId="44695f17c205a2b5" providerId="LiveId" clId="{8E95B2EE-AFA7-46A0-9C82-391FCB3BD612}" dt="2019-10-16T02:42:51.645" v="500" actId="20577"/>
        <pc:sldMkLst>
          <pc:docMk/>
          <pc:sldMk cId="4058078105" sldId="353"/>
        </pc:sldMkLst>
        <pc:spChg chg="mod">
          <ac:chgData name="Leon O'Daniel" userId="44695f17c205a2b5" providerId="LiveId" clId="{8E95B2EE-AFA7-46A0-9C82-391FCB3BD612}" dt="2019-10-16T02:38:26.477" v="105" actId="20577"/>
          <ac:spMkLst>
            <pc:docMk/>
            <pc:sldMk cId="4058078105" sldId="353"/>
            <ac:spMk id="2" creationId="{10873ED8-6F5F-43B1-B48D-AFD6A936C00E}"/>
          </ac:spMkLst>
        </pc:spChg>
        <pc:spChg chg="mod">
          <ac:chgData name="Leon O'Daniel" userId="44695f17c205a2b5" providerId="LiveId" clId="{8E95B2EE-AFA7-46A0-9C82-391FCB3BD612}" dt="2019-10-16T02:42:51.645" v="500" actId="20577"/>
          <ac:spMkLst>
            <pc:docMk/>
            <pc:sldMk cId="4058078105" sldId="353"/>
            <ac:spMk id="3" creationId="{20643621-C15B-483C-89DE-7F4F72303D71}"/>
          </ac:spMkLst>
        </pc:spChg>
      </pc:sldChg>
      <pc:sldChg chg="modSp add ord">
        <pc:chgData name="Leon O'Daniel" userId="44695f17c205a2b5" providerId="LiveId" clId="{8E95B2EE-AFA7-46A0-9C82-391FCB3BD612}" dt="2019-10-16T03:32:29.354" v="1009"/>
        <pc:sldMkLst>
          <pc:docMk/>
          <pc:sldMk cId="2721956411" sldId="354"/>
        </pc:sldMkLst>
        <pc:spChg chg="mod">
          <ac:chgData name="Leon O'Daniel" userId="44695f17c205a2b5" providerId="LiveId" clId="{8E95B2EE-AFA7-46A0-9C82-391FCB3BD612}" dt="2019-10-16T03:30:31.406" v="884" actId="20577"/>
          <ac:spMkLst>
            <pc:docMk/>
            <pc:sldMk cId="2721956411" sldId="354"/>
            <ac:spMk id="2" creationId="{10873ED8-6F5F-43B1-B48D-AFD6A936C00E}"/>
          </ac:spMkLst>
        </pc:spChg>
        <pc:spChg chg="mod">
          <ac:chgData name="Leon O'Daniel" userId="44695f17c205a2b5" providerId="LiveId" clId="{8E95B2EE-AFA7-46A0-9C82-391FCB3BD612}" dt="2019-10-16T03:32:00.588" v="1007" actId="20577"/>
          <ac:spMkLst>
            <pc:docMk/>
            <pc:sldMk cId="2721956411" sldId="354"/>
            <ac:spMk id="3" creationId="{20643621-C15B-483C-89DE-7F4F72303D71}"/>
          </ac:spMkLst>
        </pc:spChg>
      </pc:sldChg>
      <pc:sldChg chg="modSp add">
        <pc:chgData name="Leon O'Daniel" userId="44695f17c205a2b5" providerId="LiveId" clId="{8E95B2EE-AFA7-46A0-9C82-391FCB3BD612}" dt="2019-10-16T18:46:34.587" v="2045" actId="20577"/>
        <pc:sldMkLst>
          <pc:docMk/>
          <pc:sldMk cId="583106624" sldId="355"/>
        </pc:sldMkLst>
        <pc:spChg chg="mod">
          <ac:chgData name="Leon O'Daniel" userId="44695f17c205a2b5" providerId="LiveId" clId="{8E95B2EE-AFA7-46A0-9C82-391FCB3BD612}" dt="2019-10-16T18:36:35.336" v="1431" actId="20577"/>
          <ac:spMkLst>
            <pc:docMk/>
            <pc:sldMk cId="583106624" sldId="355"/>
            <ac:spMk id="2" creationId="{10873ED8-6F5F-43B1-B48D-AFD6A936C00E}"/>
          </ac:spMkLst>
        </pc:spChg>
        <pc:spChg chg="mod">
          <ac:chgData name="Leon O'Daniel" userId="44695f17c205a2b5" providerId="LiveId" clId="{8E95B2EE-AFA7-46A0-9C82-391FCB3BD612}" dt="2019-10-16T18:46:34.587" v="2045" actId="20577"/>
          <ac:spMkLst>
            <pc:docMk/>
            <pc:sldMk cId="583106624" sldId="355"/>
            <ac:spMk id="3" creationId="{20643621-C15B-483C-89DE-7F4F72303D71}"/>
          </ac:spMkLst>
        </pc:spChg>
      </pc:sldChg>
      <pc:sldChg chg="modSp add ord">
        <pc:chgData name="Leon O'Daniel" userId="44695f17c205a2b5" providerId="LiveId" clId="{8E95B2EE-AFA7-46A0-9C82-391FCB3BD612}" dt="2019-10-16T22:19:29.746" v="2545" actId="20577"/>
        <pc:sldMkLst>
          <pc:docMk/>
          <pc:sldMk cId="2293640325" sldId="356"/>
        </pc:sldMkLst>
        <pc:spChg chg="mod">
          <ac:chgData name="Leon O'Daniel" userId="44695f17c205a2b5" providerId="LiveId" clId="{8E95B2EE-AFA7-46A0-9C82-391FCB3BD612}" dt="2019-10-16T22:19:29.746" v="2545" actId="20577"/>
          <ac:spMkLst>
            <pc:docMk/>
            <pc:sldMk cId="2293640325" sldId="356"/>
            <ac:spMk id="3" creationId="{20643621-C15B-483C-89DE-7F4F72303D71}"/>
          </ac:spMkLst>
        </pc:spChg>
      </pc:sldChg>
      <pc:sldChg chg="modSp add">
        <pc:chgData name="Leon O'Daniel" userId="44695f17c205a2b5" providerId="LiveId" clId="{8E95B2EE-AFA7-46A0-9C82-391FCB3BD612}" dt="2019-10-16T18:42:51.247" v="1760" actId="27636"/>
        <pc:sldMkLst>
          <pc:docMk/>
          <pc:sldMk cId="495492047" sldId="357"/>
        </pc:sldMkLst>
        <pc:spChg chg="mod">
          <ac:chgData name="Leon O'Daniel" userId="44695f17c205a2b5" providerId="LiveId" clId="{8E95B2EE-AFA7-46A0-9C82-391FCB3BD612}" dt="2019-10-16T18:42:51.247" v="1760" actId="27636"/>
          <ac:spMkLst>
            <pc:docMk/>
            <pc:sldMk cId="495492047" sldId="357"/>
            <ac:spMk id="3" creationId="{20643621-C15B-483C-89DE-7F4F72303D71}"/>
          </ac:spMkLst>
        </pc:spChg>
      </pc:sldChg>
      <pc:sldChg chg="modSp add">
        <pc:chgData name="Leon O'Daniel" userId="44695f17c205a2b5" providerId="LiveId" clId="{8E95B2EE-AFA7-46A0-9C82-391FCB3BD612}" dt="2019-10-16T18:49:55.143" v="2214" actId="20577"/>
        <pc:sldMkLst>
          <pc:docMk/>
          <pc:sldMk cId="3714749155" sldId="358"/>
        </pc:sldMkLst>
        <pc:spChg chg="mod">
          <ac:chgData name="Leon O'Daniel" userId="44695f17c205a2b5" providerId="LiveId" clId="{8E95B2EE-AFA7-46A0-9C82-391FCB3BD612}" dt="2019-10-16T18:49:55.143" v="2214" actId="20577"/>
          <ac:spMkLst>
            <pc:docMk/>
            <pc:sldMk cId="3714749155" sldId="358"/>
            <ac:spMk id="3" creationId="{20643621-C15B-483C-89DE-7F4F72303D71}"/>
          </ac:spMkLst>
        </pc:spChg>
      </pc:sldChg>
      <pc:sldChg chg="modSp add">
        <pc:chgData name="Leon O'Daniel" userId="44695f17c205a2b5" providerId="LiveId" clId="{8E95B2EE-AFA7-46A0-9C82-391FCB3BD612}" dt="2019-10-16T19:14:14.189" v="2488" actId="20577"/>
        <pc:sldMkLst>
          <pc:docMk/>
          <pc:sldMk cId="811182665" sldId="359"/>
        </pc:sldMkLst>
        <pc:spChg chg="mod">
          <ac:chgData name="Leon O'Daniel" userId="44695f17c205a2b5" providerId="LiveId" clId="{8E95B2EE-AFA7-46A0-9C82-391FCB3BD612}" dt="2019-10-16T19:14:14.189" v="2488" actId="20577"/>
          <ac:spMkLst>
            <pc:docMk/>
            <pc:sldMk cId="811182665" sldId="359"/>
            <ac:spMk id="3" creationId="{20643621-C15B-483C-89DE-7F4F72303D71}"/>
          </ac:spMkLst>
        </pc:spChg>
      </pc:sldChg>
      <pc:sldChg chg="modSp add">
        <pc:chgData name="Leon O'Daniel" userId="44695f17c205a2b5" providerId="LiveId" clId="{8E95B2EE-AFA7-46A0-9C82-391FCB3BD612}" dt="2019-10-17T00:18:57.170" v="2611" actId="20577"/>
        <pc:sldMkLst>
          <pc:docMk/>
          <pc:sldMk cId="1894580424" sldId="360"/>
        </pc:sldMkLst>
        <pc:spChg chg="mod">
          <ac:chgData name="Leon O'Daniel" userId="44695f17c205a2b5" providerId="LiveId" clId="{8E95B2EE-AFA7-46A0-9C82-391FCB3BD612}" dt="2019-10-17T00:18:57.170" v="2611" actId="20577"/>
          <ac:spMkLst>
            <pc:docMk/>
            <pc:sldMk cId="1894580424" sldId="360"/>
            <ac:spMk id="3" creationId="{20643621-C15B-483C-89DE-7F4F72303D71}"/>
          </ac:spMkLst>
        </pc:spChg>
      </pc:sldChg>
      <pc:sldChg chg="add del">
        <pc:chgData name="Leon O'Daniel" userId="44695f17c205a2b5" providerId="LiveId" clId="{8E95B2EE-AFA7-46A0-9C82-391FCB3BD612}" dt="2019-10-16T23:46:32.849" v="2547" actId="2696"/>
        <pc:sldMkLst>
          <pc:docMk/>
          <pc:sldMk cId="2053341978" sldId="3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231E-1A1C-485A-8D56-58C521CDA39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1421-C841-4EC7-A6E9-0EE24502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50EE-715B-42CC-9B52-8ADF853D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65443" y="1480008"/>
            <a:ext cx="3126557" cy="171887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August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E7D2-7124-4EF8-A010-2C222FC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1D6-4EF4-41A6-B7D4-DDA7751A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97B-1FB7-4A64-8963-7813EAB3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4873-0C25-4436-B390-B553C99E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C15A-7396-4725-8055-4F9A1F5F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3EA8-07BB-421E-8345-73C4882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A36C-8D67-47C3-88CF-62145831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1615-2CC5-4F3A-9D15-7FF38A36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651A-4319-4817-BDBF-DFFE89C5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BF22-D692-44D4-8302-D66EDCC3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8608-E52E-4532-9B80-84E67154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6AF1-AB02-48EF-8382-D4917390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40C2-E68D-4EDE-97D0-52B506E7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noFill/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318-9B5E-4F80-B9B0-78F7D0E7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7ECD-53BC-4C7E-BCB4-50225F0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7959-0396-43D6-808A-73E04ED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6244-A27A-49B1-8454-3491E860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D745-F121-47AC-B8EC-074096B6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" y="131975"/>
            <a:ext cx="1750211" cy="1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1607-0140-4DD7-8FCA-74EEFD8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76AF7-9D89-457F-A303-38CD762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CB1A-E6E3-4402-861D-BDD5FBE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4C78-C02A-40FD-A1C8-4EFED54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9484-212B-439C-ADF5-12E72E50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42E-3775-476D-B62B-ECD4BA6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2315-B81B-42F9-B069-091400E2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B20FC-F044-4A2B-8023-52FC14E5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465E-39ED-4AED-A15E-F5FD809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63D1-2A82-47F3-8475-79BEA05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5C6D-0AD6-4E7F-BBD4-661EAA0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DC1-331E-41ED-B242-C2F3B1A8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67D5-6FA3-4C06-A8C5-45943C2E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8E63-BC89-4173-9DC7-30016EAF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F1E4-0A5C-4EDF-BDD1-35CC79964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804DC-3F16-4070-AC61-C14D0AE2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3BCC-6658-43DC-9723-65A2DE5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62D05-2ED4-4D62-A27A-4D92063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707C2-E19A-4BF9-81C6-81A2A47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72C3-4A30-4098-8BEF-9995DE98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6D28-6F61-4838-96B5-42029B8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2722-1760-453D-8EBB-A076727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CE22-C713-49C7-A31A-E7E61C5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4AB69-B871-4FC1-8BB1-2C1A499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CFAC-1AC8-4888-9219-5DA7628F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6A84-F025-472B-B680-59357C9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076-57FB-44F0-AD5D-B0C683A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F51F-84F3-494A-B4A0-8EBA9062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AF4-8B36-473C-93C4-3E880DC6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42B8-68BA-40E7-8486-74F5016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046A-6576-44A0-BE00-DCBDD6A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FABA-456B-4D41-9FCE-1236393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8A9-2551-411A-8893-5606E62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249-C2C7-4ECE-B7AB-67F2D6F42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61DEE-72C3-455E-8743-7E684204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7426-0364-48E6-B375-8F02BAF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8A4-8A49-439F-AF77-875F93BB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39C4-C96B-46F8-896C-F63EF25B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EF60E-704A-41F9-BDCB-1505DFA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E2E0-57EB-4751-9CF4-386422E0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52C5-8276-469E-AB50-B525E964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FAE-C710-4A50-A4CF-82D62D897E8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5CF9-6BF7-4302-A163-4B92C602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9A06-76D6-4551-868F-12865479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dfusion.adobe.com/2019/10/coldfusion-summit-2019-presentation-fil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attlecfug.org/resource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cfug.org/demos/twilioConversionTrack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lio.com/soluti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twilio.com/hc/en-us/articles/223183588-Exporting-SMS-and-Call-Log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lio.com/try-twili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lio.com/lab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cfug.org/demos/twilioConversionTrack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ba.stackexchange.com/questions/52828/what-permissions-are-necessary-for-truncating-a-tabl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87279154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FD51-0D6D-4D8C-A61E-1F5014F8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1" y="1480008"/>
            <a:ext cx="3962400" cy="171887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413151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ColdFusion Summit 2019 Recap – Leon O’Daniel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Must attend sessions for me at CF Summit:</a:t>
            </a:r>
          </a:p>
          <a:p>
            <a:r>
              <a:rPr lang="en-US" dirty="0"/>
              <a:t>Angular for ColdFusion Developers by </a:t>
            </a:r>
            <a:br>
              <a:rPr lang="en-US" dirty="0"/>
            </a:br>
            <a:r>
              <a:rPr lang="en-US" dirty="0"/>
              <a:t>Josh </a:t>
            </a:r>
            <a:r>
              <a:rPr lang="en-US" dirty="0" err="1"/>
              <a:t>Kutz-Flamenbaum</a:t>
            </a:r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Angularjs</a:t>
            </a:r>
            <a:r>
              <a:rPr lang="en-US" dirty="0"/>
              <a:t> + </a:t>
            </a:r>
            <a:r>
              <a:rPr lang="en-US" dirty="0" err="1"/>
              <a:t>Reactjs</a:t>
            </a:r>
            <a:r>
              <a:rPr lang="en-US" dirty="0"/>
              <a:t> + </a:t>
            </a:r>
            <a:r>
              <a:rPr lang="en-US" dirty="0" err="1"/>
              <a:t>Vuejs</a:t>
            </a:r>
            <a:r>
              <a:rPr lang="en-US" dirty="0"/>
              <a:t>] + CF – Integrating modern day JS Frameworks with ColdFusion by Uday </a:t>
            </a:r>
            <a:r>
              <a:rPr lang="en-US" dirty="0" err="1"/>
              <a:t>Ogra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4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ColdFusion Summit 2019 Recap – Leon O’Daniel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Presentation Slides</a:t>
            </a:r>
          </a:p>
          <a:p>
            <a:pPr marL="0" indent="0">
              <a:buNone/>
            </a:pPr>
            <a:r>
              <a:rPr lang="en-US"/>
              <a:t>All </a:t>
            </a:r>
            <a:r>
              <a:rPr lang="en-US" dirty="0"/>
              <a:t>of the slides are currently available at  </a:t>
            </a:r>
            <a:r>
              <a:rPr lang="en-US" dirty="0">
                <a:hlinkClick r:id="rId3"/>
              </a:rPr>
              <a:t>https://coldfusion.adobe.com/2019/10/coldfusion-summit-2019-presentation-files/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are also linked from our Seattle CFUG Resources page at </a:t>
            </a:r>
            <a:r>
              <a:rPr lang="en-US" dirty="0">
                <a:hlinkClick r:id="rId4"/>
              </a:rPr>
              <a:t>https://www.seattlecfug.org/resources/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118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presentation will cover:</a:t>
            </a:r>
          </a:p>
          <a:p>
            <a:r>
              <a:rPr lang="en-US" dirty="0"/>
              <a:t>What is Twilio &amp; why would I use it?</a:t>
            </a:r>
          </a:p>
          <a:p>
            <a:r>
              <a:rPr lang="en-US" dirty="0"/>
              <a:t>The Use Case</a:t>
            </a:r>
          </a:p>
          <a:p>
            <a:r>
              <a:rPr lang="en-US" dirty="0"/>
              <a:t>Demo</a:t>
            </a:r>
          </a:p>
          <a:p>
            <a:r>
              <a:rPr lang="en-US" dirty="0"/>
              <a:t>Getting Started with Twilio</a:t>
            </a:r>
          </a:p>
          <a:p>
            <a:r>
              <a:rPr lang="en-US" dirty="0"/>
              <a:t>Importing Data from Twilio using ColdFusion and SQL Server</a:t>
            </a:r>
          </a:p>
          <a:p>
            <a:r>
              <a:rPr lang="en-US" dirty="0"/>
              <a:t>Downloading data as a CSV file from Twilio using ColdFusion</a:t>
            </a:r>
          </a:p>
          <a:p>
            <a:r>
              <a:rPr lang="en-US" dirty="0"/>
              <a:t>Leveraging ColdFusion to generate  spreadsheet and data-grid-based Twilio Conversion Reports</a:t>
            </a:r>
          </a:p>
        </p:txBody>
      </p:sp>
    </p:spTree>
    <p:extLst>
      <p:ext uri="{BB962C8B-B14F-4D97-AF65-F5344CB8AC3E}">
        <p14:creationId xmlns:p14="http://schemas.microsoft.com/office/powerpoint/2010/main" val="304372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Demo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https://www.seattlecfug.org/demos/twilioConversionTracking/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58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is Twilio &amp; Why Would I Use It?</a:t>
            </a:r>
          </a:p>
          <a:p>
            <a:pPr marL="0" indent="0">
              <a:buNone/>
            </a:pPr>
            <a:r>
              <a:rPr lang="en-US" dirty="0"/>
              <a:t>Twilio is a communications company that offers a variety of services for companies. It makes it super simple to integrate communications capabilities into your ColdFusion </a:t>
            </a:r>
            <a:r>
              <a:rPr lang="en-US"/>
              <a:t>Application.</a:t>
            </a:r>
            <a:br>
              <a:rPr lang="en-US"/>
            </a:br>
            <a:endParaRPr lang="en-US" dirty="0"/>
          </a:p>
          <a:p>
            <a:r>
              <a:rPr lang="en-US" dirty="0"/>
              <a:t>All Twilio Solutions: </a:t>
            </a:r>
            <a:r>
              <a:rPr lang="en-US" dirty="0">
                <a:hlinkClick r:id="rId3"/>
              </a:rPr>
              <a:t>https://www.twilio.com/solutions</a:t>
            </a:r>
            <a:endParaRPr lang="en-US" dirty="0"/>
          </a:p>
          <a:p>
            <a:r>
              <a:rPr lang="en-US" dirty="0"/>
              <a:t>Exporting SMS and Call Logs: </a:t>
            </a:r>
            <a:r>
              <a:rPr lang="en-US" dirty="0">
                <a:hlinkClick r:id="rId4"/>
              </a:rPr>
              <a:t>https://support.twilio.com/hc/en-us/articles/223183588-Exporting-SMS-and-Call-Logs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330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Use Case</a:t>
            </a:r>
          </a:p>
          <a:p>
            <a:pPr marL="0" indent="0">
              <a:buNone/>
            </a:pPr>
            <a:r>
              <a:rPr lang="en-US" dirty="0"/>
              <a:t>Customer is marketing on multiple online platforms, including Bing Places, Google My Business, Facebook, Instagram and MailChimp.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customer would like to track the effectiveness of marketing on each platform by tracking phone calls from each platform</a:t>
            </a:r>
          </a:p>
        </p:txBody>
      </p:sp>
    </p:spTree>
    <p:extLst>
      <p:ext uri="{BB962C8B-B14F-4D97-AF65-F5344CB8AC3E}">
        <p14:creationId xmlns:p14="http://schemas.microsoft.com/office/powerpoint/2010/main" val="391905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Getting Started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an Account with Twilio at </a:t>
            </a:r>
            <a:r>
              <a:rPr lang="en-US" dirty="0">
                <a:hlinkClick r:id="rId3"/>
              </a:rPr>
              <a:t>https://www.twilio.com/try-twilio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a free phone number (normally $1.00/month), </a:t>
            </a:r>
            <a:br>
              <a:rPr lang="en-US" dirty="0"/>
            </a:br>
            <a:r>
              <a:rPr lang="en-US" dirty="0"/>
              <a:t>plus per call fees. Trial account includes a $15.00 credit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Configure the phone number to do something:</a:t>
            </a:r>
            <a:br>
              <a:rPr lang="en-US" dirty="0"/>
            </a:br>
            <a:r>
              <a:rPr lang="en-US" dirty="0">
                <a:hlinkClick r:id="rId4"/>
              </a:rPr>
              <a:t>https://www.twilio.com/labs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68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Getting Started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Download the </a:t>
            </a:r>
            <a:r>
              <a:rPr lang="en-US" i="1" dirty="0"/>
              <a:t>TwilioConversionTracking.zip </a:t>
            </a:r>
            <a:r>
              <a:rPr lang="en-US" dirty="0"/>
              <a:t>file from </a:t>
            </a:r>
            <a:r>
              <a:rPr lang="en-US" dirty="0">
                <a:hlinkClick r:id="rId3"/>
              </a:rPr>
              <a:t>https://www.seattlecfug.org/demos/twilioConversionTracking/</a:t>
            </a:r>
            <a:r>
              <a:rPr lang="en-US" b="1" dirty="0"/>
              <a:t> </a:t>
            </a:r>
            <a:br>
              <a:rPr lang="en-US" b="1" dirty="0"/>
            </a:br>
            <a:endParaRPr lang="en-US" b="1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Extract the </a:t>
            </a:r>
            <a:r>
              <a:rPr lang="en-US" i="1" dirty="0"/>
              <a:t>TwilioConversionTracking.zip </a:t>
            </a:r>
            <a:r>
              <a:rPr lang="en-US" dirty="0"/>
              <a:t>file. Copy the contents of the </a:t>
            </a:r>
            <a:r>
              <a:rPr lang="en-US" b="1" dirty="0"/>
              <a:t>code</a:t>
            </a:r>
            <a:r>
              <a:rPr lang="en-US" dirty="0"/>
              <a:t> folder to the root folder of your application (site)</a:t>
            </a:r>
          </a:p>
        </p:txBody>
      </p:sp>
    </p:spTree>
    <p:extLst>
      <p:ext uri="{BB962C8B-B14F-4D97-AF65-F5344CB8AC3E}">
        <p14:creationId xmlns:p14="http://schemas.microsoft.com/office/powerpoint/2010/main" val="3750466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Getting Started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Access your Twilio Account SID and Auth Token</a:t>
            </a:r>
          </a:p>
          <a:p>
            <a:pPr lvl="1"/>
            <a:r>
              <a:rPr lang="en-US" dirty="0"/>
              <a:t>Live credentials available from Dashboard</a:t>
            </a:r>
          </a:p>
          <a:p>
            <a:pPr lvl="1"/>
            <a:r>
              <a:rPr lang="en-US" dirty="0"/>
              <a:t>Test credentials available from Settings &gt; General (only able to test making a call, getting a new phone number or sending a text message)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Update the </a:t>
            </a:r>
            <a:r>
              <a:rPr lang="en-US" dirty="0" err="1"/>
              <a:t>settings.cfm</a:t>
            </a:r>
            <a:r>
              <a:rPr lang="en-US" dirty="0"/>
              <a:t> file to display the proper:</a:t>
            </a:r>
          </a:p>
          <a:p>
            <a:pPr lvl="1"/>
            <a:r>
              <a:rPr lang="en-US" dirty="0"/>
              <a:t>ColdFusion Data Source (DSN) info</a:t>
            </a:r>
          </a:p>
          <a:p>
            <a:pPr lvl="1"/>
            <a:r>
              <a:rPr lang="en-US" dirty="0"/>
              <a:t>Mail server info</a:t>
            </a:r>
          </a:p>
          <a:p>
            <a:pPr lvl="1"/>
            <a:r>
              <a:rPr lang="en-US" dirty="0"/>
              <a:t>Twilio SID and Auth Token</a:t>
            </a:r>
          </a:p>
        </p:txBody>
      </p:sp>
    </p:spTree>
    <p:extLst>
      <p:ext uri="{BB962C8B-B14F-4D97-AF65-F5344CB8AC3E}">
        <p14:creationId xmlns:p14="http://schemas.microsoft.com/office/powerpoint/2010/main" val="27329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Getting Started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Execute the </a:t>
            </a:r>
            <a:r>
              <a:rPr lang="en-US" b="1" dirty="0" err="1"/>
              <a:t>CreateTwilioObjects.sql</a:t>
            </a:r>
            <a:r>
              <a:rPr lang="en-US" b="1" dirty="0"/>
              <a:t> </a:t>
            </a:r>
            <a:r>
              <a:rPr lang="en-US" dirty="0"/>
              <a:t>script in SQL Server Management Studio to create the necessary tables, stored procedures and user-defined functions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Create a login that has permissions to truncate tables and write data. Alternatively, you can use the </a:t>
            </a:r>
            <a:br>
              <a:rPr lang="en-US" dirty="0"/>
            </a:br>
            <a:r>
              <a:rPr lang="en-US" dirty="0"/>
              <a:t>WITH EXECUTE as OWNER command to provide permissions to execute a stored procedure that could truncate tables.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more info: </a:t>
            </a:r>
            <a:r>
              <a:rPr lang="en-US" i="1" dirty="0">
                <a:hlinkClick r:id="rId3"/>
              </a:rPr>
              <a:t>https://dba.stackexchange.com/questions/52828/what-permissions-are-necessary-for-truncating-a-table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824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8687"/>
          </a:xfrm>
        </p:spPr>
        <p:txBody>
          <a:bodyPr>
            <a:normAutofit/>
          </a:bodyPr>
          <a:lstStyle/>
          <a:p>
            <a:r>
              <a:rPr lang="en-US" sz="2400" dirty="0"/>
              <a:t>Introductions</a:t>
            </a:r>
          </a:p>
          <a:p>
            <a:r>
              <a:rPr lang="en-US" sz="2400" dirty="0"/>
              <a:t>Goals</a:t>
            </a:r>
          </a:p>
          <a:p>
            <a:r>
              <a:rPr lang="en-US" sz="2400" dirty="0"/>
              <a:t>Add Your Bio to the Seattle CFUG site</a:t>
            </a:r>
          </a:p>
          <a:p>
            <a:r>
              <a:rPr lang="en-US" sz="2400" dirty="0"/>
              <a:t>Adobe ColdFusion Summit 2019 Recap</a:t>
            </a:r>
          </a:p>
          <a:p>
            <a:r>
              <a:rPr lang="en-US" sz="2400" dirty="0"/>
              <a:t>Integrating Twilio for Conversion Tracking with Your CF Web App</a:t>
            </a:r>
          </a:p>
          <a:p>
            <a:r>
              <a:rPr lang="en-US" sz="2400" dirty="0"/>
              <a:t>Next Meeting</a:t>
            </a:r>
          </a:p>
          <a:p>
            <a:r>
              <a:rPr lang="en-US" sz="2400" dirty="0"/>
              <a:t>Questions/Answers/Help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51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Getting Started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Make sure that you assign Execute permissions for all of the new Twilio Stored Procedures and Scalar Functions to the Logins that will need to execute.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Tip: you could create a database role that could be assigned to your logins that would have execute permissions on the new stored procedures/functions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42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Importing Data from Twilio using ColdFusion and </a:t>
            </a:r>
            <a:br>
              <a:rPr lang="en-US" b="1" dirty="0"/>
            </a:br>
            <a:r>
              <a:rPr lang="en-US" b="1" dirty="0"/>
              <a:t>SQL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</a:t>
            </a:r>
            <a:r>
              <a:rPr lang="en-US" b="1" dirty="0"/>
              <a:t>code/</a:t>
            </a:r>
            <a:r>
              <a:rPr lang="en-US" b="1" dirty="0" err="1"/>
              <a:t>scheduledTasks</a:t>
            </a:r>
            <a:r>
              <a:rPr lang="en-US" b="1" dirty="0"/>
              <a:t>/</a:t>
            </a:r>
            <a:r>
              <a:rPr lang="en-US" b="1" dirty="0" err="1"/>
              <a:t>dailyTwilioImport.cfm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 CFHTTP GET Request to the Twilio API for Calls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cfhttp</a:t>
            </a:r>
            <a:r>
              <a:rPr lang="en-US" dirty="0"/>
              <a:t> </a:t>
            </a:r>
            <a:r>
              <a:rPr lang="en-US" dirty="0" err="1"/>
              <a:t>url</a:t>
            </a:r>
            <a:r>
              <a:rPr lang="en-US" dirty="0"/>
              <a:t>="https://api.twilio.com/2010-04-01/Accounts/</a:t>
            </a:r>
            <a:r>
              <a:rPr lang="en-US" dirty="0" err="1">
                <a:solidFill>
                  <a:srgbClr val="FF0000"/>
                </a:solidFill>
              </a:rPr>
              <a:t>AccountSID</a:t>
            </a:r>
            <a:r>
              <a:rPr lang="en-US" dirty="0"/>
              <a:t>/</a:t>
            </a:r>
            <a:r>
              <a:rPr lang="en-US" dirty="0" err="1"/>
              <a:t>Calls.csv?PageSize</a:t>
            </a:r>
            <a:r>
              <a:rPr lang="en-US" dirty="0"/>
              <a:t>=1000" username=“</a:t>
            </a:r>
            <a:r>
              <a:rPr lang="en-US" dirty="0" err="1">
                <a:solidFill>
                  <a:srgbClr val="FF0000"/>
                </a:solidFill>
              </a:rPr>
              <a:t>AccountSID</a:t>
            </a:r>
            <a:r>
              <a:rPr lang="en-US" dirty="0"/>
              <a:t>" password=“</a:t>
            </a:r>
            <a:r>
              <a:rPr lang="en-US" dirty="0" err="1">
                <a:solidFill>
                  <a:srgbClr val="FF0000"/>
                </a:solidFill>
              </a:rPr>
              <a:t>AuthToken</a:t>
            </a:r>
            <a:r>
              <a:rPr lang="en-US" dirty="0"/>
              <a:t>" name="</a:t>
            </a:r>
            <a:r>
              <a:rPr lang="en-US" dirty="0" err="1"/>
              <a:t>VARIABLES.Twilio</a:t>
            </a:r>
            <a:r>
              <a:rPr lang="en-US" dirty="0"/>
              <a:t>"&gt;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note: maximum number of records/request is 1000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5065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Importing Data from Twilio using ColdFusion and </a:t>
            </a:r>
            <a:br>
              <a:rPr lang="en-US" b="1" dirty="0"/>
            </a:br>
            <a:r>
              <a:rPr lang="en-US" b="1" dirty="0"/>
              <a:t>SQL Server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/>
              <a:t>Import Twilio data to a </a:t>
            </a:r>
            <a:r>
              <a:rPr lang="en-US" dirty="0" err="1"/>
              <a:t>RawTwilio</a:t>
            </a:r>
            <a:r>
              <a:rPr lang="en-US" dirty="0"/>
              <a:t> table first. This will allow you to:</a:t>
            </a:r>
          </a:p>
          <a:p>
            <a:pPr lvl="2"/>
            <a:r>
              <a:rPr lang="en-US" dirty="0"/>
              <a:t>Format the dates to be SQL compatible</a:t>
            </a:r>
          </a:p>
          <a:p>
            <a:pPr lvl="2"/>
            <a:r>
              <a:rPr lang="en-US" dirty="0"/>
              <a:t>Avoid importing duplicate records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/>
              <a:t>Loop over the records in the </a:t>
            </a:r>
            <a:r>
              <a:rPr lang="en-US" dirty="0" err="1"/>
              <a:t>RawTwilio</a:t>
            </a:r>
            <a:r>
              <a:rPr lang="en-US" dirty="0"/>
              <a:t> table and import them to the </a:t>
            </a:r>
            <a:r>
              <a:rPr lang="en-US" dirty="0" err="1"/>
              <a:t>RawTwilio</a:t>
            </a:r>
            <a:r>
              <a:rPr lang="en-US" dirty="0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313083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Importing Data from Twilio using ColdFusion and </a:t>
            </a:r>
            <a:br>
              <a:rPr lang="en-US" b="1" dirty="0"/>
            </a:br>
            <a:r>
              <a:rPr lang="en-US" b="1" dirty="0"/>
              <a:t>SQL Server</a:t>
            </a:r>
          </a:p>
          <a:p>
            <a:pPr marL="914400" lvl="1" indent="-457200">
              <a:buFont typeface="+mj-lt"/>
              <a:buAutoNum type="arabicPeriod" startAt="5"/>
            </a:pPr>
            <a:r>
              <a:rPr lang="en-US" dirty="0"/>
              <a:t>Execute the </a:t>
            </a:r>
            <a:r>
              <a:rPr lang="en-US" b="1" dirty="0" err="1"/>
              <a:t>importTwilioData</a:t>
            </a:r>
            <a:r>
              <a:rPr lang="en-US" dirty="0"/>
              <a:t> stored procedure to process and import Twilio data to the Twilio table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 startAt="5"/>
            </a:pPr>
            <a:r>
              <a:rPr lang="en-US" dirty="0"/>
              <a:t>Send a message to announce that the daily import was performed successfully.</a:t>
            </a:r>
          </a:p>
        </p:txBody>
      </p:sp>
    </p:spTree>
    <p:extLst>
      <p:ext uri="{BB962C8B-B14F-4D97-AF65-F5344CB8AC3E}">
        <p14:creationId xmlns:p14="http://schemas.microsoft.com/office/powerpoint/2010/main" val="162811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Downloading data as a CSV file from Twilio using ColdFusion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Open </a:t>
            </a:r>
            <a:r>
              <a:rPr lang="en-US" b="1" dirty="0"/>
              <a:t>code/</a:t>
            </a:r>
            <a:r>
              <a:rPr lang="en-US" b="1" dirty="0" err="1"/>
              <a:t>scheduledTasks</a:t>
            </a:r>
            <a:r>
              <a:rPr lang="en-US" b="1" dirty="0"/>
              <a:t>/</a:t>
            </a:r>
            <a:r>
              <a:rPr lang="en-US" b="1" dirty="0" err="1"/>
              <a:t>dailyTwilioFileDownload.cfm</a:t>
            </a:r>
            <a:br>
              <a:rPr lang="en-US" b="1" dirty="0"/>
            </a:b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Set 2 variables: one for the CSV file name and one for the path to store the CSV file in a CFSCRIPT block: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 err="1"/>
              <a:t>VARIABLES.thisFile</a:t>
            </a:r>
            <a:r>
              <a:rPr lang="en-US" dirty="0"/>
              <a:t> = 'Calls' &amp; </a:t>
            </a:r>
            <a:r>
              <a:rPr lang="en-US" dirty="0" err="1"/>
              <a:t>DateFormat</a:t>
            </a:r>
            <a:r>
              <a:rPr lang="en-US" dirty="0"/>
              <a:t>(Now(),'</a:t>
            </a:r>
            <a:r>
              <a:rPr lang="en-US" dirty="0" err="1"/>
              <a:t>mmddyyyy</a:t>
            </a:r>
            <a:r>
              <a:rPr lang="en-US" dirty="0"/>
              <a:t>') &amp; '.csv’</a:t>
            </a:r>
          </a:p>
          <a:p>
            <a:pPr lvl="2"/>
            <a:r>
              <a:rPr lang="en-US" dirty="0" err="1"/>
              <a:t>VARIABLES.filePath</a:t>
            </a:r>
            <a:r>
              <a:rPr lang="en-US" dirty="0"/>
              <a:t> = 'absolute path to the folder that will store downloaded Twilio files - example: D:\home\seattlecfug.org\TwilioFiles\';</a:t>
            </a:r>
          </a:p>
        </p:txBody>
      </p:sp>
    </p:spTree>
    <p:extLst>
      <p:ext uri="{BB962C8B-B14F-4D97-AF65-F5344CB8AC3E}">
        <p14:creationId xmlns:p14="http://schemas.microsoft.com/office/powerpoint/2010/main" val="2961816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Downloading data as a CSV file from Twilio using ColdFusion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/>
              <a:t>Make a CFHTTP GET Request to the Twilio API for Calls. This will save the CSV file to the path you specified.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cfhttp</a:t>
            </a:r>
            <a:r>
              <a:rPr lang="en-US" dirty="0"/>
              <a:t> </a:t>
            </a:r>
            <a:r>
              <a:rPr lang="en-US" dirty="0" err="1"/>
              <a:t>url</a:t>
            </a:r>
            <a:r>
              <a:rPr lang="en-US" dirty="0"/>
              <a:t>="https://api.twilio.com/2010-04-01/Accounts/</a:t>
            </a:r>
            <a:r>
              <a:rPr lang="en-US" dirty="0" err="1">
                <a:solidFill>
                  <a:srgbClr val="FF0000"/>
                </a:solidFill>
              </a:rPr>
              <a:t>AccountSID</a:t>
            </a:r>
            <a:r>
              <a:rPr lang="en-US" dirty="0"/>
              <a:t>/</a:t>
            </a:r>
            <a:r>
              <a:rPr lang="en-US" dirty="0" err="1"/>
              <a:t>Calls.csv?PageSize</a:t>
            </a:r>
            <a:r>
              <a:rPr lang="en-US" dirty="0"/>
              <a:t>=1000" username=“</a:t>
            </a:r>
            <a:r>
              <a:rPr lang="en-US" dirty="0" err="1">
                <a:solidFill>
                  <a:srgbClr val="FF0000"/>
                </a:solidFill>
              </a:rPr>
              <a:t>AccountSID</a:t>
            </a:r>
            <a:r>
              <a:rPr lang="en-US" dirty="0"/>
              <a:t>" password=“</a:t>
            </a:r>
            <a:r>
              <a:rPr lang="en-US" dirty="0" err="1">
                <a:solidFill>
                  <a:srgbClr val="FF0000"/>
                </a:solidFill>
              </a:rPr>
              <a:t>AuthToken</a:t>
            </a:r>
            <a:r>
              <a:rPr lang="en-US" dirty="0"/>
              <a:t>" file="#</a:t>
            </a:r>
            <a:r>
              <a:rPr lang="en-US" dirty="0" err="1"/>
              <a:t>VARIABLES.thisFile</a:t>
            </a:r>
            <a:r>
              <a:rPr lang="en-US" dirty="0"/>
              <a:t>#" path="#</a:t>
            </a:r>
            <a:r>
              <a:rPr lang="en-US" dirty="0" err="1"/>
              <a:t>VARIABLES.filePath</a:t>
            </a:r>
            <a:r>
              <a:rPr lang="en-US" dirty="0"/>
              <a:t>#"&gt;</a:t>
            </a:r>
          </a:p>
        </p:txBody>
      </p:sp>
    </p:spTree>
    <p:extLst>
      <p:ext uri="{BB962C8B-B14F-4D97-AF65-F5344CB8AC3E}">
        <p14:creationId xmlns:p14="http://schemas.microsoft.com/office/powerpoint/2010/main" val="1420225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Downloading data as a CSV file from Twilio using ColdFusion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/>
              <a:t>Send a message to announce that the daily CSV file download was performed successfully.</a:t>
            </a:r>
          </a:p>
        </p:txBody>
      </p:sp>
    </p:spTree>
    <p:extLst>
      <p:ext uri="{BB962C8B-B14F-4D97-AF65-F5344CB8AC3E}">
        <p14:creationId xmlns:p14="http://schemas.microsoft.com/office/powerpoint/2010/main" val="516506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Generating Reports/Spreadsheets from Twilio Data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Now that we have Twilio data, we need to add intelligence to it. This can be done by mapping Twilio phone numbers to what is being tracked</a:t>
            </a:r>
          </a:p>
        </p:txBody>
      </p:sp>
    </p:spTree>
    <p:extLst>
      <p:ext uri="{BB962C8B-B14F-4D97-AF65-F5344CB8AC3E}">
        <p14:creationId xmlns:p14="http://schemas.microsoft.com/office/powerpoint/2010/main" val="2681541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Generating Reports/Spreadsheets from Twilio Data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SQL Server tables:</a:t>
            </a:r>
          </a:p>
          <a:p>
            <a:r>
              <a:rPr lang="en-US" dirty="0" err="1"/>
              <a:t>TrackingType</a:t>
            </a:r>
            <a:r>
              <a:rPr lang="en-US" dirty="0"/>
              <a:t>: includes all of the various types of marketing resources being tracked. Examples include:</a:t>
            </a:r>
          </a:p>
          <a:p>
            <a:pPr lvl="1"/>
            <a:r>
              <a:rPr lang="en-US" dirty="0"/>
              <a:t>Google My Business</a:t>
            </a:r>
          </a:p>
          <a:p>
            <a:pPr lvl="1"/>
            <a:r>
              <a:rPr lang="en-US" dirty="0"/>
              <a:t>Facebook</a:t>
            </a:r>
          </a:p>
          <a:p>
            <a:pPr lvl="1"/>
            <a:r>
              <a:rPr lang="en-US" dirty="0"/>
              <a:t>Number used in print materials and on vehicles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06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Generating Reports/Spreadsheets from Twilio Data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SQL Server tables:</a:t>
            </a:r>
          </a:p>
          <a:p>
            <a:r>
              <a:rPr lang="en-US" dirty="0" err="1"/>
              <a:t>TrackingLocation</a:t>
            </a:r>
            <a:r>
              <a:rPr lang="en-US" dirty="0"/>
              <a:t>: includes all of the locations being tracked. </a:t>
            </a:r>
          </a:p>
          <a:p>
            <a:r>
              <a:rPr lang="en-US" dirty="0"/>
              <a:t>Tracking: maps Twilio phone numbers to locations and tracking types. Joined with the Twilio table for generating Metrics.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3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us a little bit about who you are</a:t>
            </a:r>
          </a:p>
          <a:p>
            <a:r>
              <a:rPr lang="en-US" dirty="0"/>
              <a:t>Share with us what you would like to get from this user group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14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Integrating Twilio for Conversion Tracking with Your CF Web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Generating Reports/Spreadsheets from Twilio Data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Demo of Twilio reports.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5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Month’s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November 13, 2019 – 6:00 PM PST for in-person attendees; 6:30 PM PST for everyone (on-line attendees via Zoom).</a:t>
            </a:r>
          </a:p>
          <a:p>
            <a:r>
              <a:rPr lang="en-US" dirty="0"/>
              <a:t>In-Person: We Work – Lincoln Square – Bellevue, WA – Conference Room 5C</a:t>
            </a:r>
          </a:p>
          <a:p>
            <a:r>
              <a:rPr lang="en-US" dirty="0"/>
              <a:t>On-Line via Zoom: </a:t>
            </a:r>
            <a:r>
              <a:rPr lang="en-US" dirty="0">
                <a:hlinkClick r:id="rId3"/>
              </a:rPr>
              <a:t>https://zoom.us/j/872791549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Topics include: </a:t>
            </a:r>
          </a:p>
          <a:p>
            <a:pPr marL="0" indent="0">
              <a:buNone/>
            </a:pPr>
            <a:r>
              <a:rPr lang="en-US" dirty="0"/>
              <a:t>Debugging your application using Adobe ColdFusion 2018 by Vinay Jindal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5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Questions/Answers/Help!</a:t>
            </a:r>
          </a:p>
        </p:txBody>
      </p:sp>
    </p:spTree>
    <p:extLst>
      <p:ext uri="{BB962C8B-B14F-4D97-AF65-F5344CB8AC3E}">
        <p14:creationId xmlns:p14="http://schemas.microsoft.com/office/powerpoint/2010/main" val="28532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Promote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Connect Employers with ColdFusion Developers</a:t>
            </a:r>
          </a:p>
          <a:p>
            <a:r>
              <a:rPr lang="en-US" dirty="0"/>
              <a:t>Establish a Community of Friendship Between ColdFusion Developers</a:t>
            </a:r>
          </a:p>
          <a:p>
            <a:r>
              <a:rPr lang="en-US" dirty="0"/>
              <a:t>Provide Speaking Opportunities for ColdFusion Developers</a:t>
            </a:r>
          </a:p>
          <a:p>
            <a:r>
              <a:rPr lang="en-US" dirty="0"/>
              <a:t>Change the Perception of ColdFusion as a viable platform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Bio to the Seattle ColdFusion User Group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prospective employers know you’re available for ColdFusion Support</a:t>
            </a:r>
          </a:p>
          <a:p>
            <a:r>
              <a:rPr lang="en-US" dirty="0"/>
              <a:t>Include your photo, biography, social media links and e-mail address</a:t>
            </a:r>
          </a:p>
          <a:p>
            <a:r>
              <a:rPr lang="en-US" dirty="0"/>
              <a:t>Available for any active Seattle ColdFusion User Group member (attendance at a Seattle ColdFusion User Group Meeting in the past 3 months). Don’t need to be a resident in the Pacific Northwest,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7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ColdFusion Summit 2019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Walker – HM Bay, INC</a:t>
            </a:r>
          </a:p>
          <a:p>
            <a:r>
              <a:rPr lang="en-US" dirty="0"/>
              <a:t>Jim Schell – My Fire Rules</a:t>
            </a:r>
          </a:p>
          <a:p>
            <a:r>
              <a:rPr lang="en-US" dirty="0"/>
              <a:t>Leon O’Daniel – The Boeing Company/O’Daniel Designs, LLC</a:t>
            </a:r>
          </a:p>
        </p:txBody>
      </p:sp>
    </p:spTree>
    <p:extLst>
      <p:ext uri="{BB962C8B-B14F-4D97-AF65-F5344CB8AC3E}">
        <p14:creationId xmlns:p14="http://schemas.microsoft.com/office/powerpoint/2010/main" val="272195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ColdFusion Summit 2019 Recap – Leon O’Daniel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CF Summit is a </a:t>
            </a:r>
            <a:r>
              <a:rPr lang="en-US" dirty="0" err="1"/>
              <a:t>trenmendous</a:t>
            </a:r>
            <a:r>
              <a:rPr lang="en-US" dirty="0"/>
              <a:t> value and well worth the expense to attend.</a:t>
            </a:r>
          </a:p>
          <a:p>
            <a:r>
              <a:rPr lang="en-US" dirty="0"/>
              <a:t>CF Summit 2019 was perhaps the best organized and well run CF Summit I have attended.</a:t>
            </a:r>
          </a:p>
          <a:p>
            <a:r>
              <a:rPr lang="en-US" dirty="0"/>
              <a:t>I learned how much I still need to learn</a:t>
            </a:r>
          </a:p>
          <a:p>
            <a:r>
              <a:rPr lang="en-US" dirty="0"/>
              <a:t>ColdFusion is moving to the cloud. Time to learn how to spin up ColdFusion applications on Amazon S3, and on other cloud platforms in the future.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4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ColdFusion Summit 2019 Recap – Leon O’Daniel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versions of ColdFusion will allow you to package just the ColdFusion server features you need for deploying your application to the cloud.</a:t>
            </a:r>
          </a:p>
          <a:p>
            <a:r>
              <a:rPr lang="en-US" dirty="0"/>
              <a:t>Adobe is absolutely committed to keeping ColdFusion relevant, and to establishing itself as a major player in the cloud 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9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ColdFusion Summit 2019 Recap – Leon O’Daniel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Must attend sessions for me at CF Summit:</a:t>
            </a:r>
          </a:p>
          <a:p>
            <a:r>
              <a:rPr lang="en-US" dirty="0"/>
              <a:t>ColdFusion and Vue – building CFML powered reactive applications by Matt Gifford</a:t>
            </a:r>
          </a:p>
          <a:p>
            <a:r>
              <a:rPr lang="en-US" dirty="0"/>
              <a:t>GET /</a:t>
            </a:r>
            <a:r>
              <a:rPr lang="en-US" dirty="0" err="1"/>
              <a:t>cfml</a:t>
            </a:r>
            <a:r>
              <a:rPr lang="en-US" dirty="0"/>
              <a:t> - A Guide to Writing API Wrappers by Matthew Clemente</a:t>
            </a:r>
          </a:p>
          <a:p>
            <a:r>
              <a:rPr lang="en-US" dirty="0"/>
              <a:t>ColdFusion for the next decade – All about the buzzworthy ColdFusion 2020 by Rakshith Naresh</a:t>
            </a:r>
          </a:p>
          <a:p>
            <a:r>
              <a:rPr lang="en-US" dirty="0" err="1"/>
              <a:t>WebSockets</a:t>
            </a:r>
            <a:r>
              <a:rPr lang="en-US" dirty="0"/>
              <a:t> 201: Beyond the Introduction by </a:t>
            </a:r>
            <a:br>
              <a:rPr lang="en-US" dirty="0"/>
            </a:br>
            <a:r>
              <a:rPr lang="en-US" dirty="0"/>
              <a:t>Giancarlo Gomez</a:t>
            </a:r>
          </a:p>
        </p:txBody>
      </p:sp>
    </p:spTree>
    <p:extLst>
      <p:ext uri="{BB962C8B-B14F-4D97-AF65-F5344CB8AC3E}">
        <p14:creationId xmlns:p14="http://schemas.microsoft.com/office/powerpoint/2010/main" val="583106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2054</TotalTime>
  <Words>1226</Words>
  <Application>Microsoft Office PowerPoint</Application>
  <PresentationFormat>Widescreen</PresentationFormat>
  <Paragraphs>152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Open Sans</vt:lpstr>
      <vt:lpstr>Wingdings</vt:lpstr>
      <vt:lpstr>Office Theme</vt:lpstr>
      <vt:lpstr>October 2019</vt:lpstr>
      <vt:lpstr>Agenda</vt:lpstr>
      <vt:lpstr>Introductions</vt:lpstr>
      <vt:lpstr>Goals</vt:lpstr>
      <vt:lpstr>Add Your Bio to the Seattle ColdFusion User Group site</vt:lpstr>
      <vt:lpstr>Adobe ColdFusion Summit 2019 Recap</vt:lpstr>
      <vt:lpstr>Adobe ColdFusion Summit 2019 Recap – Leon O’Daniel</vt:lpstr>
      <vt:lpstr>Adobe ColdFusion Summit 2019 Recap – Leon O’Daniel</vt:lpstr>
      <vt:lpstr>Adobe ColdFusion Summit 2019 Recap – Leon O’Daniel</vt:lpstr>
      <vt:lpstr>Adobe ColdFusion Summit 2019 Recap – Leon O’Daniel</vt:lpstr>
      <vt:lpstr>Adobe ColdFusion Summit 2019 Recap – Leon O’Daniel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Integrating Twilio for Conversion Tracking with Your CF Web App</vt:lpstr>
      <vt:lpstr>Next Month’s Meeting</vt:lpstr>
      <vt:lpstr>Questions/Answers/Help!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2019 Seattle CFUG Presentation</dc:title>
  <dc:creator>Leon O'Daniel</dc:creator>
  <cp:lastModifiedBy>Leon O'Daniel</cp:lastModifiedBy>
  <cp:revision>138</cp:revision>
  <dcterms:created xsi:type="dcterms:W3CDTF">2017-08-08T15:52:53Z</dcterms:created>
  <dcterms:modified xsi:type="dcterms:W3CDTF">2019-10-17T00:47:47Z</dcterms:modified>
</cp:coreProperties>
</file>