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96" r:id="rId6"/>
    <p:sldId id="295" r:id="rId7"/>
    <p:sldId id="298" r:id="rId8"/>
    <p:sldId id="299" r:id="rId9"/>
    <p:sldId id="300" r:id="rId10"/>
    <p:sldId id="302" r:id="rId11"/>
    <p:sldId id="303" r:id="rId12"/>
    <p:sldId id="304" r:id="rId13"/>
    <p:sldId id="297" r:id="rId14"/>
    <p:sldId id="305" r:id="rId15"/>
    <p:sldId id="306" r:id="rId16"/>
    <p:sldId id="307" r:id="rId17"/>
    <p:sldId id="308" r:id="rId18"/>
    <p:sldId id="309" r:id="rId19"/>
    <p:sldId id="313" r:id="rId20"/>
    <p:sldId id="314" r:id="rId21"/>
    <p:sldId id="310" r:id="rId22"/>
    <p:sldId id="277" r:id="rId23"/>
    <p:sldId id="280" r:id="rId24"/>
    <p:sldId id="282" r:id="rId25"/>
    <p:sldId id="283" r:id="rId26"/>
    <p:sldId id="290" r:id="rId27"/>
    <p:sldId id="294" r:id="rId28"/>
    <p:sldId id="284" r:id="rId29"/>
    <p:sldId id="293" r:id="rId30"/>
    <p:sldId id="292" r:id="rId31"/>
    <p:sldId id="311" r:id="rId32"/>
    <p:sldId id="276" r:id="rId33"/>
    <p:sldId id="31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980" autoAdjust="0"/>
    <p:restoredTop sz="94681" autoAdjust="0"/>
  </p:normalViewPr>
  <p:slideViewPr>
    <p:cSldViewPr snapToGrid="0">
      <p:cViewPr varScale="1">
        <p:scale>
          <a:sx n="143" d="100"/>
          <a:sy n="143" d="100"/>
        </p:scale>
        <p:origin x="66" y="48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950EE-715B-42CC-9B52-8ADF853D0BBC}"/>
              </a:ext>
            </a:extLst>
          </p:cNvPr>
          <p:cNvSpPr>
            <a:spLocks noGrp="1"/>
          </p:cNvSpPr>
          <p:nvPr>
            <p:ph type="ctrTitle" hasCustomPrompt="1"/>
          </p:nvPr>
        </p:nvSpPr>
        <p:spPr>
          <a:xfrm>
            <a:off x="9065443" y="1480008"/>
            <a:ext cx="3126557" cy="1718870"/>
          </a:xfrm>
        </p:spPr>
        <p:txBody>
          <a:bodyPr anchor="b"/>
          <a:lstStyle>
            <a:lvl1pPr algn="ctr">
              <a:defRPr sz="6000">
                <a:latin typeface="Arial Black" panose="020B0A04020102020204" pitchFamily="34" charset="0"/>
              </a:defRPr>
            </a:lvl1pPr>
          </a:lstStyle>
          <a:p>
            <a:r>
              <a:rPr lang="en-US" dirty="0"/>
              <a:t>August 2017</a:t>
            </a:r>
          </a:p>
        </p:txBody>
      </p:sp>
      <p:sp>
        <p:nvSpPr>
          <p:cNvPr id="4" name="Date Placeholder 3">
            <a:extLst>
              <a:ext uri="{FF2B5EF4-FFF2-40B4-BE49-F238E27FC236}">
                <a16:creationId xmlns:a16="http://schemas.microsoft.com/office/drawing/2014/main" id="{F66CE7D2-7124-4EF8-A010-2C222FC1D121}"/>
              </a:ext>
            </a:extLst>
          </p:cNvPr>
          <p:cNvSpPr>
            <a:spLocks noGrp="1"/>
          </p:cNvSpPr>
          <p:nvPr>
            <p:ph type="dt" sz="half" idx="10"/>
          </p:nvPr>
        </p:nvSpPr>
        <p:spPr/>
        <p:txBody>
          <a:bodyPr/>
          <a:lstStyle/>
          <a:p>
            <a:fld id="{2D26BFAE-C710-4A50-A4CF-82D62D897E87}" type="datetimeFigureOut">
              <a:rPr lang="en-US" smtClean="0"/>
              <a:t>11/7/2018</a:t>
            </a:fld>
            <a:endParaRPr lang="en-US"/>
          </a:p>
        </p:txBody>
      </p:sp>
      <p:sp>
        <p:nvSpPr>
          <p:cNvPr id="5" name="Footer Placeholder 4">
            <a:extLst>
              <a:ext uri="{FF2B5EF4-FFF2-40B4-BE49-F238E27FC236}">
                <a16:creationId xmlns:a16="http://schemas.microsoft.com/office/drawing/2014/main" id="{77DA11D6-4EF4-41A6-B7D4-DDA7751AD26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21549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A97B-1FB7-4A64-8963-7813EAB3F9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374873-0C25-4436-B390-B553C99EFBE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A1C15A-7396-4725-8055-4F9A1F5FB304}"/>
              </a:ext>
            </a:extLst>
          </p:cNvPr>
          <p:cNvSpPr>
            <a:spLocks noGrp="1"/>
          </p:cNvSpPr>
          <p:nvPr>
            <p:ph type="dt" sz="half" idx="10"/>
          </p:nvPr>
        </p:nvSpPr>
        <p:spPr/>
        <p:txBody>
          <a:bodyPr/>
          <a:lstStyle/>
          <a:p>
            <a:fld id="{2D26BFAE-C710-4A50-A4CF-82D62D897E87}" type="datetimeFigureOut">
              <a:rPr lang="en-US" smtClean="0"/>
              <a:t>11/7/2018</a:t>
            </a:fld>
            <a:endParaRPr lang="en-US"/>
          </a:p>
        </p:txBody>
      </p:sp>
      <p:sp>
        <p:nvSpPr>
          <p:cNvPr id="5" name="Footer Placeholder 4">
            <a:extLst>
              <a:ext uri="{FF2B5EF4-FFF2-40B4-BE49-F238E27FC236}">
                <a16:creationId xmlns:a16="http://schemas.microsoft.com/office/drawing/2014/main" id="{AD1B3EA8-07BB-421E-8345-73C488275C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C7A36C-8D67-47C3-88CF-62145831F25F}"/>
              </a:ext>
            </a:extLst>
          </p:cNvPr>
          <p:cNvSpPr>
            <a:spLocks noGrp="1"/>
          </p:cNvSpPr>
          <p:nvPr>
            <p:ph type="sldNum" sz="quarter" idx="12"/>
          </p:nvPr>
        </p:nvSpPr>
        <p:spPr/>
        <p:txBody>
          <a:bodyPr/>
          <a:lstStyle/>
          <a:p>
            <a:fld id="{2CB9ED2F-A23D-490B-828B-D47EFD3E3874}" type="slidenum">
              <a:rPr lang="en-US" smtClean="0"/>
              <a:t>‹#›</a:t>
            </a:fld>
            <a:endParaRPr lang="en-US"/>
          </a:p>
        </p:txBody>
      </p:sp>
    </p:spTree>
    <p:extLst>
      <p:ext uri="{BB962C8B-B14F-4D97-AF65-F5344CB8AC3E}">
        <p14:creationId xmlns:p14="http://schemas.microsoft.com/office/powerpoint/2010/main" val="185654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F01615-2CC5-4F3A-9D15-7FF38A36A0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53651A-4319-4817-BDBF-DFFE89C5CFE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C8BF22-D692-44D4-8302-D66EDCC36332}"/>
              </a:ext>
            </a:extLst>
          </p:cNvPr>
          <p:cNvSpPr>
            <a:spLocks noGrp="1"/>
          </p:cNvSpPr>
          <p:nvPr>
            <p:ph type="dt" sz="half" idx="10"/>
          </p:nvPr>
        </p:nvSpPr>
        <p:spPr/>
        <p:txBody>
          <a:bodyPr/>
          <a:lstStyle/>
          <a:p>
            <a:fld id="{2D26BFAE-C710-4A50-A4CF-82D62D897E87}" type="datetimeFigureOut">
              <a:rPr lang="en-US" smtClean="0"/>
              <a:t>11/7/2018</a:t>
            </a:fld>
            <a:endParaRPr lang="en-US"/>
          </a:p>
        </p:txBody>
      </p:sp>
      <p:sp>
        <p:nvSpPr>
          <p:cNvPr id="5" name="Footer Placeholder 4">
            <a:extLst>
              <a:ext uri="{FF2B5EF4-FFF2-40B4-BE49-F238E27FC236}">
                <a16:creationId xmlns:a16="http://schemas.microsoft.com/office/drawing/2014/main" id="{35448608-E52E-4532-9B80-84E67154FB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9E6AF1-AB02-48EF-8382-D49173908A05}"/>
              </a:ext>
            </a:extLst>
          </p:cNvPr>
          <p:cNvSpPr>
            <a:spLocks noGrp="1"/>
          </p:cNvSpPr>
          <p:nvPr>
            <p:ph type="sldNum" sz="quarter" idx="12"/>
          </p:nvPr>
        </p:nvSpPr>
        <p:spPr/>
        <p:txBody>
          <a:bodyPr/>
          <a:lstStyle/>
          <a:p>
            <a:fld id="{2CB9ED2F-A23D-490B-828B-D47EFD3E3874}" type="slidenum">
              <a:rPr lang="en-US" smtClean="0"/>
              <a:t>‹#›</a:t>
            </a:fld>
            <a:endParaRPr lang="en-US"/>
          </a:p>
        </p:txBody>
      </p:sp>
    </p:spTree>
    <p:extLst>
      <p:ext uri="{BB962C8B-B14F-4D97-AF65-F5344CB8AC3E}">
        <p14:creationId xmlns:p14="http://schemas.microsoft.com/office/powerpoint/2010/main" val="115050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340C2-E68D-4EDE-97D0-52B506E7224E}"/>
              </a:ext>
            </a:extLst>
          </p:cNvPr>
          <p:cNvSpPr>
            <a:spLocks noGrp="1"/>
          </p:cNvSpPr>
          <p:nvPr>
            <p:ph type="title"/>
          </p:nvPr>
        </p:nvSpPr>
        <p:spPr>
          <a:xfrm>
            <a:off x="2620652" y="365125"/>
            <a:ext cx="8733148" cy="1325563"/>
          </a:xfrm>
          <a:noFill/>
        </p:spPr>
        <p:txBody>
          <a:bodyPr/>
          <a:lstStyle>
            <a:lvl1pPr>
              <a:defRPr>
                <a:latin typeface="Arial Black" panose="020B0A04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1BF0318-9B5E-4F80-B9B0-78F7D0E736B4}"/>
              </a:ext>
            </a:extLst>
          </p:cNvPr>
          <p:cNvSpPr>
            <a:spLocks noGrp="1"/>
          </p:cNvSpPr>
          <p:nvPr>
            <p:ph idx="1"/>
          </p:nvPr>
        </p:nvSpPr>
        <p:spPr/>
        <p:txBody>
          <a:bodyPr/>
          <a:lstStyle>
            <a:lvl1pPr marL="228600" indent="-228600">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1pPr>
            <a:lvl2pPr marL="685800" indent="-228600">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217ECD-53BC-4C7E-BCB4-50225F065BE4}"/>
              </a:ext>
            </a:extLst>
          </p:cNvPr>
          <p:cNvSpPr>
            <a:spLocks noGrp="1"/>
          </p:cNvSpPr>
          <p:nvPr>
            <p:ph type="dt" sz="half" idx="10"/>
          </p:nvPr>
        </p:nvSpPr>
        <p:spPr/>
        <p:txBody>
          <a:bodyPr/>
          <a:lstStyle/>
          <a:p>
            <a:fld id="{2D26BFAE-C710-4A50-A4CF-82D62D897E87}" type="datetimeFigureOut">
              <a:rPr lang="en-US" smtClean="0"/>
              <a:t>11/7/2018</a:t>
            </a:fld>
            <a:endParaRPr lang="en-US"/>
          </a:p>
        </p:txBody>
      </p:sp>
      <p:sp>
        <p:nvSpPr>
          <p:cNvPr id="5" name="Footer Placeholder 4">
            <a:extLst>
              <a:ext uri="{FF2B5EF4-FFF2-40B4-BE49-F238E27FC236}">
                <a16:creationId xmlns:a16="http://schemas.microsoft.com/office/drawing/2014/main" id="{01A17959-0396-43D6-808A-73E04EDCD7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D6244-A27A-49B1-8454-3491E8603B0A}"/>
              </a:ext>
            </a:extLst>
          </p:cNvPr>
          <p:cNvSpPr>
            <a:spLocks noGrp="1"/>
          </p:cNvSpPr>
          <p:nvPr>
            <p:ph type="sldNum" sz="quarter" idx="12"/>
          </p:nvPr>
        </p:nvSpPr>
        <p:spPr/>
        <p:txBody>
          <a:bodyPr/>
          <a:lstStyle/>
          <a:p>
            <a:fld id="{2CB9ED2F-A23D-490B-828B-D47EFD3E3874}" type="slidenum">
              <a:rPr lang="en-US" smtClean="0"/>
              <a:t>‹#›</a:t>
            </a:fld>
            <a:endParaRPr lang="en-US"/>
          </a:p>
        </p:txBody>
      </p:sp>
      <p:pic>
        <p:nvPicPr>
          <p:cNvPr id="8" name="Picture 7">
            <a:extLst>
              <a:ext uri="{FF2B5EF4-FFF2-40B4-BE49-F238E27FC236}">
                <a16:creationId xmlns:a16="http://schemas.microsoft.com/office/drawing/2014/main" id="{553BD745-F121-47AC-B8EC-074096B6FD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5025" y="131975"/>
            <a:ext cx="1750211" cy="1750211"/>
          </a:xfrm>
          <a:prstGeom prst="rect">
            <a:avLst/>
          </a:prstGeom>
        </p:spPr>
      </p:pic>
    </p:spTree>
    <p:extLst>
      <p:ext uri="{BB962C8B-B14F-4D97-AF65-F5344CB8AC3E}">
        <p14:creationId xmlns:p14="http://schemas.microsoft.com/office/powerpoint/2010/main" val="3988642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C1607-0140-4DD7-8FCA-74EEFD89B0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776AF7-9D89-457F-A303-38CD762E6F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540CB1A-E6E3-4402-861D-BDD5FBEC2637}"/>
              </a:ext>
            </a:extLst>
          </p:cNvPr>
          <p:cNvSpPr>
            <a:spLocks noGrp="1"/>
          </p:cNvSpPr>
          <p:nvPr>
            <p:ph type="dt" sz="half" idx="10"/>
          </p:nvPr>
        </p:nvSpPr>
        <p:spPr/>
        <p:txBody>
          <a:bodyPr/>
          <a:lstStyle/>
          <a:p>
            <a:fld id="{2D26BFAE-C710-4A50-A4CF-82D62D897E87}" type="datetimeFigureOut">
              <a:rPr lang="en-US" smtClean="0"/>
              <a:t>11/7/2018</a:t>
            </a:fld>
            <a:endParaRPr lang="en-US"/>
          </a:p>
        </p:txBody>
      </p:sp>
      <p:sp>
        <p:nvSpPr>
          <p:cNvPr id="5" name="Footer Placeholder 4">
            <a:extLst>
              <a:ext uri="{FF2B5EF4-FFF2-40B4-BE49-F238E27FC236}">
                <a16:creationId xmlns:a16="http://schemas.microsoft.com/office/drawing/2014/main" id="{527C4C78-C02A-40FD-A1C8-4EFED542A0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449484-212B-439C-ADF5-12E72E50215E}"/>
              </a:ext>
            </a:extLst>
          </p:cNvPr>
          <p:cNvSpPr>
            <a:spLocks noGrp="1"/>
          </p:cNvSpPr>
          <p:nvPr>
            <p:ph type="sldNum" sz="quarter" idx="12"/>
          </p:nvPr>
        </p:nvSpPr>
        <p:spPr/>
        <p:txBody>
          <a:bodyPr/>
          <a:lstStyle/>
          <a:p>
            <a:fld id="{2CB9ED2F-A23D-490B-828B-D47EFD3E3874}" type="slidenum">
              <a:rPr lang="en-US" smtClean="0"/>
              <a:t>‹#›</a:t>
            </a:fld>
            <a:endParaRPr lang="en-US"/>
          </a:p>
        </p:txBody>
      </p:sp>
    </p:spTree>
    <p:extLst>
      <p:ext uri="{BB962C8B-B14F-4D97-AF65-F5344CB8AC3E}">
        <p14:creationId xmlns:p14="http://schemas.microsoft.com/office/powerpoint/2010/main" val="402366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5F42E-3775-476D-B62B-ECD4BA6FB5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D62315-B81B-42F9-B069-091400E292D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9B20FC-F044-4A2B-8023-52FC14E52F7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53465E-39ED-4AED-A15E-F5FD80996840}"/>
              </a:ext>
            </a:extLst>
          </p:cNvPr>
          <p:cNvSpPr>
            <a:spLocks noGrp="1"/>
          </p:cNvSpPr>
          <p:nvPr>
            <p:ph type="dt" sz="half" idx="10"/>
          </p:nvPr>
        </p:nvSpPr>
        <p:spPr/>
        <p:txBody>
          <a:bodyPr/>
          <a:lstStyle/>
          <a:p>
            <a:fld id="{2D26BFAE-C710-4A50-A4CF-82D62D897E87}" type="datetimeFigureOut">
              <a:rPr lang="en-US" smtClean="0"/>
              <a:t>11/7/2018</a:t>
            </a:fld>
            <a:endParaRPr lang="en-US"/>
          </a:p>
        </p:txBody>
      </p:sp>
      <p:sp>
        <p:nvSpPr>
          <p:cNvPr id="6" name="Footer Placeholder 5">
            <a:extLst>
              <a:ext uri="{FF2B5EF4-FFF2-40B4-BE49-F238E27FC236}">
                <a16:creationId xmlns:a16="http://schemas.microsoft.com/office/drawing/2014/main" id="{004263D1-2A82-47F3-8475-79BEA05E4B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E65C6D-0AD6-4E7F-BBD4-661EAA0F0A9A}"/>
              </a:ext>
            </a:extLst>
          </p:cNvPr>
          <p:cNvSpPr>
            <a:spLocks noGrp="1"/>
          </p:cNvSpPr>
          <p:nvPr>
            <p:ph type="sldNum" sz="quarter" idx="12"/>
          </p:nvPr>
        </p:nvSpPr>
        <p:spPr/>
        <p:txBody>
          <a:bodyPr/>
          <a:lstStyle/>
          <a:p>
            <a:fld id="{2CB9ED2F-A23D-490B-828B-D47EFD3E3874}" type="slidenum">
              <a:rPr lang="en-US" smtClean="0"/>
              <a:t>‹#›</a:t>
            </a:fld>
            <a:endParaRPr lang="en-US"/>
          </a:p>
        </p:txBody>
      </p:sp>
    </p:spTree>
    <p:extLst>
      <p:ext uri="{BB962C8B-B14F-4D97-AF65-F5344CB8AC3E}">
        <p14:creationId xmlns:p14="http://schemas.microsoft.com/office/powerpoint/2010/main" val="359958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36DC1-331E-41ED-B242-C2F3B1A8C2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3267D5-6FA3-4C06-A8C5-45943C2EA1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1D28E63-BC89-4173-9DC7-30016EAF93E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F4F1E4-0A5C-4EDF-BDD1-35CC799647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7804DC-3F16-4070-AC61-C14D0AE2EB1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2E3BCC-6658-43DC-9723-65A2DE5ACCD2}"/>
              </a:ext>
            </a:extLst>
          </p:cNvPr>
          <p:cNvSpPr>
            <a:spLocks noGrp="1"/>
          </p:cNvSpPr>
          <p:nvPr>
            <p:ph type="dt" sz="half" idx="10"/>
          </p:nvPr>
        </p:nvSpPr>
        <p:spPr/>
        <p:txBody>
          <a:bodyPr/>
          <a:lstStyle/>
          <a:p>
            <a:fld id="{2D26BFAE-C710-4A50-A4CF-82D62D897E87}" type="datetimeFigureOut">
              <a:rPr lang="en-US" smtClean="0"/>
              <a:t>11/7/2018</a:t>
            </a:fld>
            <a:endParaRPr lang="en-US"/>
          </a:p>
        </p:txBody>
      </p:sp>
      <p:sp>
        <p:nvSpPr>
          <p:cNvPr id="8" name="Footer Placeholder 7">
            <a:extLst>
              <a:ext uri="{FF2B5EF4-FFF2-40B4-BE49-F238E27FC236}">
                <a16:creationId xmlns:a16="http://schemas.microsoft.com/office/drawing/2014/main" id="{77162D05-2ED4-4D62-A27A-4D92063D67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9707C2-E19A-4BF9-81C6-81A2A47DE725}"/>
              </a:ext>
            </a:extLst>
          </p:cNvPr>
          <p:cNvSpPr>
            <a:spLocks noGrp="1"/>
          </p:cNvSpPr>
          <p:nvPr>
            <p:ph type="sldNum" sz="quarter" idx="12"/>
          </p:nvPr>
        </p:nvSpPr>
        <p:spPr/>
        <p:txBody>
          <a:bodyPr/>
          <a:lstStyle/>
          <a:p>
            <a:fld id="{2CB9ED2F-A23D-490B-828B-D47EFD3E3874}" type="slidenum">
              <a:rPr lang="en-US" smtClean="0"/>
              <a:t>‹#›</a:t>
            </a:fld>
            <a:endParaRPr lang="en-US"/>
          </a:p>
        </p:txBody>
      </p:sp>
    </p:spTree>
    <p:extLst>
      <p:ext uri="{BB962C8B-B14F-4D97-AF65-F5344CB8AC3E}">
        <p14:creationId xmlns:p14="http://schemas.microsoft.com/office/powerpoint/2010/main" val="131103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472C3-4A30-4098-8BEF-9995DE9866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E96D28-6F61-4838-96B5-42029B8B11EE}"/>
              </a:ext>
            </a:extLst>
          </p:cNvPr>
          <p:cNvSpPr>
            <a:spLocks noGrp="1"/>
          </p:cNvSpPr>
          <p:nvPr>
            <p:ph type="dt" sz="half" idx="10"/>
          </p:nvPr>
        </p:nvSpPr>
        <p:spPr/>
        <p:txBody>
          <a:bodyPr/>
          <a:lstStyle/>
          <a:p>
            <a:fld id="{2D26BFAE-C710-4A50-A4CF-82D62D897E87}" type="datetimeFigureOut">
              <a:rPr lang="en-US" smtClean="0"/>
              <a:t>11/7/2018</a:t>
            </a:fld>
            <a:endParaRPr lang="en-US"/>
          </a:p>
        </p:txBody>
      </p:sp>
      <p:sp>
        <p:nvSpPr>
          <p:cNvPr id="4" name="Footer Placeholder 3">
            <a:extLst>
              <a:ext uri="{FF2B5EF4-FFF2-40B4-BE49-F238E27FC236}">
                <a16:creationId xmlns:a16="http://schemas.microsoft.com/office/drawing/2014/main" id="{06012722-1760-453D-8EBB-A07672731B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6ACE22-C713-49C7-A31A-E7E61C512B72}"/>
              </a:ext>
            </a:extLst>
          </p:cNvPr>
          <p:cNvSpPr>
            <a:spLocks noGrp="1"/>
          </p:cNvSpPr>
          <p:nvPr>
            <p:ph type="sldNum" sz="quarter" idx="12"/>
          </p:nvPr>
        </p:nvSpPr>
        <p:spPr/>
        <p:txBody>
          <a:bodyPr/>
          <a:lstStyle/>
          <a:p>
            <a:fld id="{2CB9ED2F-A23D-490B-828B-D47EFD3E3874}" type="slidenum">
              <a:rPr lang="en-US" smtClean="0"/>
              <a:t>‹#›</a:t>
            </a:fld>
            <a:endParaRPr lang="en-US"/>
          </a:p>
        </p:txBody>
      </p:sp>
    </p:spTree>
    <p:extLst>
      <p:ext uri="{BB962C8B-B14F-4D97-AF65-F5344CB8AC3E}">
        <p14:creationId xmlns:p14="http://schemas.microsoft.com/office/powerpoint/2010/main" val="1227318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B4AB69-B871-4FC1-8BB1-2C1A499C14FA}"/>
              </a:ext>
            </a:extLst>
          </p:cNvPr>
          <p:cNvSpPr>
            <a:spLocks noGrp="1"/>
          </p:cNvSpPr>
          <p:nvPr>
            <p:ph type="dt" sz="half" idx="10"/>
          </p:nvPr>
        </p:nvSpPr>
        <p:spPr/>
        <p:txBody>
          <a:bodyPr/>
          <a:lstStyle/>
          <a:p>
            <a:fld id="{2D26BFAE-C710-4A50-A4CF-82D62D897E87}" type="datetimeFigureOut">
              <a:rPr lang="en-US" smtClean="0"/>
              <a:t>11/7/2018</a:t>
            </a:fld>
            <a:endParaRPr lang="en-US"/>
          </a:p>
        </p:txBody>
      </p:sp>
      <p:sp>
        <p:nvSpPr>
          <p:cNvPr id="3" name="Footer Placeholder 2">
            <a:extLst>
              <a:ext uri="{FF2B5EF4-FFF2-40B4-BE49-F238E27FC236}">
                <a16:creationId xmlns:a16="http://schemas.microsoft.com/office/drawing/2014/main" id="{B134CFAC-1AC8-4888-9219-5DA7628F76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886A84-F025-472B-B680-59357C9665E5}"/>
              </a:ext>
            </a:extLst>
          </p:cNvPr>
          <p:cNvSpPr>
            <a:spLocks noGrp="1"/>
          </p:cNvSpPr>
          <p:nvPr>
            <p:ph type="sldNum" sz="quarter" idx="12"/>
          </p:nvPr>
        </p:nvSpPr>
        <p:spPr/>
        <p:txBody>
          <a:bodyPr/>
          <a:lstStyle/>
          <a:p>
            <a:fld id="{2CB9ED2F-A23D-490B-828B-D47EFD3E3874}" type="slidenum">
              <a:rPr lang="en-US" smtClean="0"/>
              <a:t>‹#›</a:t>
            </a:fld>
            <a:endParaRPr lang="en-US"/>
          </a:p>
        </p:txBody>
      </p:sp>
    </p:spTree>
    <p:extLst>
      <p:ext uri="{BB962C8B-B14F-4D97-AF65-F5344CB8AC3E}">
        <p14:creationId xmlns:p14="http://schemas.microsoft.com/office/powerpoint/2010/main" val="333739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2C076-57FB-44F0-AD5D-B0C683A1A6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8FF51F-84F3-494A-B4A0-8EBA9062C8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B7FAF4-8B36-473C-93C4-3E880DC69C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1242B8-68BA-40E7-8486-74F501602468}"/>
              </a:ext>
            </a:extLst>
          </p:cNvPr>
          <p:cNvSpPr>
            <a:spLocks noGrp="1"/>
          </p:cNvSpPr>
          <p:nvPr>
            <p:ph type="dt" sz="half" idx="10"/>
          </p:nvPr>
        </p:nvSpPr>
        <p:spPr/>
        <p:txBody>
          <a:bodyPr/>
          <a:lstStyle/>
          <a:p>
            <a:fld id="{2D26BFAE-C710-4A50-A4CF-82D62D897E87}" type="datetimeFigureOut">
              <a:rPr lang="en-US" smtClean="0"/>
              <a:t>11/7/2018</a:t>
            </a:fld>
            <a:endParaRPr lang="en-US"/>
          </a:p>
        </p:txBody>
      </p:sp>
      <p:sp>
        <p:nvSpPr>
          <p:cNvPr id="6" name="Footer Placeholder 5">
            <a:extLst>
              <a:ext uri="{FF2B5EF4-FFF2-40B4-BE49-F238E27FC236}">
                <a16:creationId xmlns:a16="http://schemas.microsoft.com/office/drawing/2014/main" id="{6629046A-6576-44A0-BE00-DCBDD6ADB8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D4FABA-456B-4D41-9FCE-1236393EC9DF}"/>
              </a:ext>
            </a:extLst>
          </p:cNvPr>
          <p:cNvSpPr>
            <a:spLocks noGrp="1"/>
          </p:cNvSpPr>
          <p:nvPr>
            <p:ph type="sldNum" sz="quarter" idx="12"/>
          </p:nvPr>
        </p:nvSpPr>
        <p:spPr/>
        <p:txBody>
          <a:bodyPr/>
          <a:lstStyle/>
          <a:p>
            <a:fld id="{2CB9ED2F-A23D-490B-828B-D47EFD3E3874}" type="slidenum">
              <a:rPr lang="en-US" smtClean="0"/>
              <a:t>‹#›</a:t>
            </a:fld>
            <a:endParaRPr lang="en-US"/>
          </a:p>
        </p:txBody>
      </p:sp>
    </p:spTree>
    <p:extLst>
      <p:ext uri="{BB962C8B-B14F-4D97-AF65-F5344CB8AC3E}">
        <p14:creationId xmlns:p14="http://schemas.microsoft.com/office/powerpoint/2010/main" val="335538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1B8A9-2551-411A-8893-5606E6233D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C40249-C2C7-4ECE-B7AB-67F2D6F42B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A61DEE-72C3-455E-8743-7E684204C9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DC17426-0364-48E6-B375-8F02BAFFEEEA}"/>
              </a:ext>
            </a:extLst>
          </p:cNvPr>
          <p:cNvSpPr>
            <a:spLocks noGrp="1"/>
          </p:cNvSpPr>
          <p:nvPr>
            <p:ph type="dt" sz="half" idx="10"/>
          </p:nvPr>
        </p:nvSpPr>
        <p:spPr/>
        <p:txBody>
          <a:bodyPr/>
          <a:lstStyle/>
          <a:p>
            <a:fld id="{2D26BFAE-C710-4A50-A4CF-82D62D897E87}" type="datetimeFigureOut">
              <a:rPr lang="en-US" smtClean="0"/>
              <a:t>11/7/2018</a:t>
            </a:fld>
            <a:endParaRPr lang="en-US"/>
          </a:p>
        </p:txBody>
      </p:sp>
      <p:sp>
        <p:nvSpPr>
          <p:cNvPr id="6" name="Footer Placeholder 5">
            <a:extLst>
              <a:ext uri="{FF2B5EF4-FFF2-40B4-BE49-F238E27FC236}">
                <a16:creationId xmlns:a16="http://schemas.microsoft.com/office/drawing/2014/main" id="{499C78A4-8A49-439F-AF77-875F93BBA7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3F39C4-C96B-46F8-896C-F63EF25B2EC5}"/>
              </a:ext>
            </a:extLst>
          </p:cNvPr>
          <p:cNvSpPr>
            <a:spLocks noGrp="1"/>
          </p:cNvSpPr>
          <p:nvPr>
            <p:ph type="sldNum" sz="quarter" idx="12"/>
          </p:nvPr>
        </p:nvSpPr>
        <p:spPr/>
        <p:txBody>
          <a:bodyPr/>
          <a:lstStyle/>
          <a:p>
            <a:fld id="{2CB9ED2F-A23D-490B-828B-D47EFD3E3874}" type="slidenum">
              <a:rPr lang="en-US" smtClean="0"/>
              <a:t>‹#›</a:t>
            </a:fld>
            <a:endParaRPr lang="en-US"/>
          </a:p>
        </p:txBody>
      </p:sp>
    </p:spTree>
    <p:extLst>
      <p:ext uri="{BB962C8B-B14F-4D97-AF65-F5344CB8AC3E}">
        <p14:creationId xmlns:p14="http://schemas.microsoft.com/office/powerpoint/2010/main" val="193163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9EF60E-704A-41F9-BDCB-1505DFA07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75E2E0-57EB-4751-9CF4-386422E025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7C52C5-8276-469E-AB50-B525E964B0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26BFAE-C710-4A50-A4CF-82D62D897E87}" type="datetimeFigureOut">
              <a:rPr lang="en-US" smtClean="0"/>
              <a:t>11/7/2018</a:t>
            </a:fld>
            <a:endParaRPr lang="en-US"/>
          </a:p>
        </p:txBody>
      </p:sp>
      <p:sp>
        <p:nvSpPr>
          <p:cNvPr id="5" name="Footer Placeholder 4">
            <a:extLst>
              <a:ext uri="{FF2B5EF4-FFF2-40B4-BE49-F238E27FC236}">
                <a16:creationId xmlns:a16="http://schemas.microsoft.com/office/drawing/2014/main" id="{F3235CF9-6BF7-4302-A163-4B92C6021C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729A06-76D6-4551-868F-1286547996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9ED2F-A23D-490B-828B-D47EFD3E3874}" type="slidenum">
              <a:rPr lang="en-US" smtClean="0"/>
              <a:t>‹#›</a:t>
            </a:fld>
            <a:endParaRPr lang="en-US"/>
          </a:p>
        </p:txBody>
      </p:sp>
    </p:spTree>
    <p:extLst>
      <p:ext uri="{BB962C8B-B14F-4D97-AF65-F5344CB8AC3E}">
        <p14:creationId xmlns:p14="http://schemas.microsoft.com/office/powerpoint/2010/main" val="1776662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fdocs.org/cfquerypara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cfdocs.org/isDate" TargetMode="External"/><Relationship Id="rId3" Type="http://schemas.openxmlformats.org/officeDocument/2006/relationships/hyperlink" Target="https://cfdocs.org/cfqueryparam" TargetMode="External"/><Relationship Id="rId7" Type="http://schemas.openxmlformats.org/officeDocument/2006/relationships/hyperlink" Target="https://cfdocs.org/isNumeric"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cfdocs.org/isValid" TargetMode="External"/><Relationship Id="rId5" Type="http://schemas.openxmlformats.org/officeDocument/2006/relationships/hyperlink" Target="https://cfdocs.org/issafehtml" TargetMode="External"/><Relationship Id="rId4" Type="http://schemas.openxmlformats.org/officeDocument/2006/relationships/hyperlink" Target="https://cfdocs.org/cfprocparam"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github.com/foundeo/cfml-security/tree/master/securityutil"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eveloper.mozilla.org/en-US/docs/Web/HTTP/Headers/X-XSS-Protection"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aniuse.com/#search=Content%20Security%20Policy%201.0"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aniuse.com/#search=X-Frame-Options%20HTTP%20header"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seattlecfug.org/assets/presentations/samplewebconfig.zip"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seattlecfug.org/presentations/clickjacking.cfm"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seattlecfug.org/presentations/clickjackingDisallowed.cf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owasp.org/index.php/Clickjacking_Defense_Cheat_Sheet"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portswigger.net/" TargetMode="External"/><Relationship Id="rId5" Type="http://schemas.openxmlformats.org/officeDocument/2006/relationships/hyperlink" Target="https://www.youtube.com/watch?v=KUoHW3Eq-n4" TargetMode="External"/><Relationship Id="rId4" Type="http://schemas.openxmlformats.org/officeDocument/2006/relationships/hyperlink" Target="https://caniuse.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Escape_sequence" TargetMode="External"/><Relationship Id="rId3" Type="http://schemas.openxmlformats.org/officeDocument/2006/relationships/hyperlink" Target="https://en.wikipedia.org/wiki/Code_injection" TargetMode="External"/><Relationship Id="rId7" Type="http://schemas.openxmlformats.org/officeDocument/2006/relationships/hyperlink" Target="https://en.wikipedia.org/wiki/String_literal"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en.wikipedia.org/wiki/Security_vulnerability" TargetMode="External"/><Relationship Id="rId5" Type="http://schemas.openxmlformats.org/officeDocument/2006/relationships/hyperlink" Target="https://en.wikipedia.org/wiki/SQL" TargetMode="External"/><Relationship Id="rId4" Type="http://schemas.openxmlformats.org/officeDocument/2006/relationships/hyperlink" Target="https://en.wikipedia.org/wiki/Attack_(computing)" TargetMode="External"/><Relationship Id="rId9" Type="http://schemas.openxmlformats.org/officeDocument/2006/relationships/hyperlink" Target="https://en.wikipedia.org/wiki/Strongly-typed_programming_languag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DFD51-0D6D-4D8C-A61E-1F5014F85CCC}"/>
              </a:ext>
            </a:extLst>
          </p:cNvPr>
          <p:cNvSpPr>
            <a:spLocks noGrp="1"/>
          </p:cNvSpPr>
          <p:nvPr>
            <p:ph type="ctrTitle"/>
          </p:nvPr>
        </p:nvSpPr>
        <p:spPr>
          <a:xfrm>
            <a:off x="8229601" y="1480008"/>
            <a:ext cx="3962400" cy="1718870"/>
          </a:xfrm>
        </p:spPr>
        <p:txBody>
          <a:bodyPr>
            <a:normAutofit fontScale="90000"/>
          </a:bodyPr>
          <a:lstStyle/>
          <a:p>
            <a:pPr algn="r"/>
            <a:r>
              <a:rPr lang="en-US" dirty="0"/>
              <a:t>November 2018</a:t>
            </a:r>
          </a:p>
        </p:txBody>
      </p:sp>
    </p:spTree>
    <p:extLst>
      <p:ext uri="{BB962C8B-B14F-4D97-AF65-F5344CB8AC3E}">
        <p14:creationId xmlns:p14="http://schemas.microsoft.com/office/powerpoint/2010/main" val="4131515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noAutofit/>
          </a:bodyPr>
          <a:lstStyle/>
          <a:p>
            <a:r>
              <a:rPr lang="en-US" sz="3600" dirty="0"/>
              <a:t>How to protect your web application from SQL Injection Attacks</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a:xfrm>
            <a:off x="838200" y="1825624"/>
            <a:ext cx="10515600" cy="4738699"/>
          </a:xfrm>
        </p:spPr>
        <p:txBody>
          <a:bodyPr>
            <a:normAutofit/>
          </a:bodyPr>
          <a:lstStyle/>
          <a:p>
            <a:pPr marL="0" indent="0">
              <a:lnSpc>
                <a:spcPct val="120000"/>
              </a:lnSpc>
              <a:buNone/>
            </a:pPr>
            <a:r>
              <a:rPr lang="en-US" b="1" dirty="0"/>
              <a:t>Use </a:t>
            </a:r>
            <a:r>
              <a:rPr lang="en-US" b="1" dirty="0" err="1"/>
              <a:t>CFQueryParam</a:t>
            </a:r>
            <a:r>
              <a:rPr lang="en-US" b="1" dirty="0"/>
              <a:t> and </a:t>
            </a:r>
            <a:r>
              <a:rPr lang="en-US" b="1" dirty="0" err="1"/>
              <a:t>CFProcParam</a:t>
            </a:r>
            <a:r>
              <a:rPr lang="en-US" b="1" dirty="0"/>
              <a:t> tags with each query/stored procedure parameter</a:t>
            </a:r>
          </a:p>
          <a:p>
            <a:pPr>
              <a:lnSpc>
                <a:spcPct val="120000"/>
              </a:lnSpc>
            </a:pPr>
            <a:r>
              <a:rPr lang="en-US" dirty="0"/>
              <a:t>Validate all user provided data client-side that it conforms to what is expected</a:t>
            </a:r>
          </a:p>
          <a:p>
            <a:pPr>
              <a:lnSpc>
                <a:spcPct val="120000"/>
              </a:lnSpc>
            </a:pPr>
            <a:r>
              <a:rPr lang="en-US" dirty="0"/>
              <a:t>Use the following functions to validate data server side: </a:t>
            </a:r>
            <a:r>
              <a:rPr lang="en-US" dirty="0" err="1"/>
              <a:t>IsNumeric</a:t>
            </a:r>
            <a:r>
              <a:rPr lang="en-US" dirty="0"/>
              <a:t>, </a:t>
            </a:r>
            <a:r>
              <a:rPr lang="en-US" dirty="0" err="1"/>
              <a:t>IsDate</a:t>
            </a:r>
            <a:r>
              <a:rPr lang="en-US" dirty="0"/>
              <a:t>, </a:t>
            </a:r>
            <a:r>
              <a:rPr lang="en-US" dirty="0" err="1"/>
              <a:t>IsValid</a:t>
            </a:r>
            <a:endParaRPr lang="en-US" dirty="0"/>
          </a:p>
          <a:p>
            <a:pPr>
              <a:lnSpc>
                <a:spcPct val="120000"/>
              </a:lnSpc>
            </a:pPr>
            <a:endParaRPr lang="en-US" b="1" dirty="0"/>
          </a:p>
          <a:p>
            <a:pPr marL="0" indent="0">
              <a:lnSpc>
                <a:spcPct val="120000"/>
              </a:lnSpc>
              <a:buNone/>
            </a:pPr>
            <a:endParaRPr lang="en-US" b="1" dirty="0"/>
          </a:p>
        </p:txBody>
      </p:sp>
    </p:spTree>
    <p:extLst>
      <p:ext uri="{BB962C8B-B14F-4D97-AF65-F5344CB8AC3E}">
        <p14:creationId xmlns:p14="http://schemas.microsoft.com/office/powerpoint/2010/main" val="2576605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noAutofit/>
          </a:bodyPr>
          <a:lstStyle/>
          <a:p>
            <a:r>
              <a:rPr lang="en-US" sz="3600" dirty="0"/>
              <a:t>How to protect your web application from SQL Injection Attacks</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a:xfrm>
            <a:off x="838200" y="1825624"/>
            <a:ext cx="10515600" cy="4738699"/>
          </a:xfrm>
        </p:spPr>
        <p:txBody>
          <a:bodyPr>
            <a:normAutofit/>
          </a:bodyPr>
          <a:lstStyle/>
          <a:p>
            <a:pPr marL="0" indent="0">
              <a:lnSpc>
                <a:spcPct val="120000"/>
              </a:lnSpc>
              <a:buNone/>
            </a:pPr>
            <a:r>
              <a:rPr lang="en-US" b="1" dirty="0" err="1"/>
              <a:t>CFQueryParam</a:t>
            </a:r>
            <a:r>
              <a:rPr lang="en-US" b="1" dirty="0"/>
              <a:t>/</a:t>
            </a:r>
            <a:r>
              <a:rPr lang="en-US" b="1" dirty="0" err="1"/>
              <a:t>CFQueryParam</a:t>
            </a:r>
            <a:r>
              <a:rPr lang="en-US" b="1" dirty="0"/>
              <a:t> SQL Types</a:t>
            </a:r>
          </a:p>
          <a:p>
            <a:pPr marL="0" indent="0">
              <a:lnSpc>
                <a:spcPct val="120000"/>
              </a:lnSpc>
              <a:buNone/>
            </a:pPr>
            <a:r>
              <a:rPr lang="en-US" dirty="0"/>
              <a:t>CF_SQL_VARCHAR, CF_SQL_INTEGER, CF_SQL_DATE, CF_SQL_SMALLINT, CF_SQL_NUMERIC, CF_SQL_TINYINT</a:t>
            </a:r>
          </a:p>
          <a:p>
            <a:pPr>
              <a:lnSpc>
                <a:spcPct val="120000"/>
              </a:lnSpc>
            </a:pPr>
            <a:r>
              <a:rPr lang="en-US" dirty="0"/>
              <a:t>many more listed at </a:t>
            </a:r>
            <a:r>
              <a:rPr lang="en-US" dirty="0">
                <a:hlinkClick r:id="rId3"/>
              </a:rPr>
              <a:t>https://cfdocs.org/cfqueryparam</a:t>
            </a:r>
            <a:r>
              <a:rPr lang="en-US" dirty="0"/>
              <a:t> </a:t>
            </a:r>
          </a:p>
          <a:p>
            <a:pPr>
              <a:lnSpc>
                <a:spcPct val="120000"/>
              </a:lnSpc>
            </a:pPr>
            <a:r>
              <a:rPr lang="en-US" dirty="0"/>
              <a:t>If using CF_SQL_NUMERIC don’t forget to identify the scale (number of numbers to the right of the decimal point)</a:t>
            </a:r>
          </a:p>
          <a:p>
            <a:pPr>
              <a:lnSpc>
                <a:spcPct val="120000"/>
              </a:lnSpc>
            </a:pPr>
            <a:r>
              <a:rPr lang="en-US" dirty="0"/>
              <a:t>No longer need to include </a:t>
            </a:r>
            <a:r>
              <a:rPr lang="en-US" dirty="0">
                <a:solidFill>
                  <a:srgbClr val="FF0000"/>
                </a:solidFill>
              </a:rPr>
              <a:t>CF_SQL_ </a:t>
            </a:r>
            <a:r>
              <a:rPr lang="en-US" dirty="0"/>
              <a:t>for CF11+/</a:t>
            </a:r>
            <a:r>
              <a:rPr lang="en-US" dirty="0" err="1"/>
              <a:t>Lucee</a:t>
            </a:r>
            <a:r>
              <a:rPr lang="en-US" dirty="0"/>
              <a:t> 4.5+</a:t>
            </a:r>
          </a:p>
          <a:p>
            <a:pPr>
              <a:lnSpc>
                <a:spcPct val="120000"/>
              </a:lnSpc>
            </a:pPr>
            <a:endParaRPr lang="en-US" b="1" dirty="0"/>
          </a:p>
          <a:p>
            <a:pPr marL="0" indent="0">
              <a:lnSpc>
                <a:spcPct val="120000"/>
              </a:lnSpc>
              <a:buNone/>
            </a:pPr>
            <a:endParaRPr lang="en-US" b="1" dirty="0"/>
          </a:p>
        </p:txBody>
      </p:sp>
    </p:spTree>
    <p:extLst>
      <p:ext uri="{BB962C8B-B14F-4D97-AF65-F5344CB8AC3E}">
        <p14:creationId xmlns:p14="http://schemas.microsoft.com/office/powerpoint/2010/main" val="2838032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noAutofit/>
          </a:bodyPr>
          <a:lstStyle/>
          <a:p>
            <a:r>
              <a:rPr lang="en-US" sz="3600" dirty="0"/>
              <a:t>How to protect your web application from SQL Injection Attacks</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a:xfrm>
            <a:off x="838200" y="1825624"/>
            <a:ext cx="10515600" cy="4738699"/>
          </a:xfrm>
        </p:spPr>
        <p:txBody>
          <a:bodyPr>
            <a:normAutofit/>
          </a:bodyPr>
          <a:lstStyle/>
          <a:p>
            <a:pPr marL="0" indent="0">
              <a:lnSpc>
                <a:spcPct val="120000"/>
              </a:lnSpc>
              <a:buNone/>
            </a:pPr>
            <a:r>
              <a:rPr lang="en-US" b="1" dirty="0"/>
              <a:t>Additional Tips to prevent SQL Injection from free-form text</a:t>
            </a:r>
          </a:p>
          <a:p>
            <a:pPr>
              <a:lnSpc>
                <a:spcPct val="120000"/>
              </a:lnSpc>
            </a:pPr>
            <a:r>
              <a:rPr lang="en-US" dirty="0"/>
              <a:t>Set the </a:t>
            </a:r>
            <a:r>
              <a:rPr lang="en-US" dirty="0" err="1"/>
              <a:t>maxlength</a:t>
            </a:r>
            <a:r>
              <a:rPr lang="en-US" dirty="0"/>
              <a:t> attribute in the </a:t>
            </a:r>
            <a:r>
              <a:rPr lang="en-US" dirty="0" err="1"/>
              <a:t>CFQueryParam</a:t>
            </a:r>
            <a:r>
              <a:rPr lang="en-US" dirty="0"/>
              <a:t>/</a:t>
            </a:r>
            <a:r>
              <a:rPr lang="en-US" dirty="0" err="1"/>
              <a:t>CFProcParam</a:t>
            </a:r>
            <a:r>
              <a:rPr lang="en-US" dirty="0"/>
              <a:t> tag</a:t>
            </a:r>
          </a:p>
          <a:p>
            <a:pPr>
              <a:lnSpc>
                <a:spcPct val="120000"/>
              </a:lnSpc>
            </a:pPr>
            <a:r>
              <a:rPr lang="en-US" dirty="0"/>
              <a:t>Use the </a:t>
            </a:r>
            <a:r>
              <a:rPr lang="en-US" dirty="0" err="1"/>
              <a:t>isSafeHTML</a:t>
            </a:r>
            <a:r>
              <a:rPr lang="en-US" dirty="0"/>
              <a:t> function (OWASP </a:t>
            </a:r>
            <a:r>
              <a:rPr lang="en-US" dirty="0" err="1"/>
              <a:t>AntiSamy</a:t>
            </a:r>
            <a:r>
              <a:rPr lang="en-US" dirty="0"/>
              <a:t>) to check input provided from a rich text editor/</a:t>
            </a:r>
            <a:r>
              <a:rPr lang="en-US" dirty="0" err="1"/>
              <a:t>textarea</a:t>
            </a:r>
            <a:r>
              <a:rPr lang="en-US" dirty="0"/>
              <a:t> field </a:t>
            </a:r>
          </a:p>
          <a:p>
            <a:pPr marL="0" indent="0">
              <a:lnSpc>
                <a:spcPct val="120000"/>
              </a:lnSpc>
              <a:buNone/>
            </a:pPr>
            <a:endParaRPr lang="en-US" b="1" dirty="0"/>
          </a:p>
        </p:txBody>
      </p:sp>
    </p:spTree>
    <p:extLst>
      <p:ext uri="{BB962C8B-B14F-4D97-AF65-F5344CB8AC3E}">
        <p14:creationId xmlns:p14="http://schemas.microsoft.com/office/powerpoint/2010/main" val="1074428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noAutofit/>
          </a:bodyPr>
          <a:lstStyle/>
          <a:p>
            <a:r>
              <a:rPr lang="en-US" sz="3600" dirty="0"/>
              <a:t>How to protect your web application from SQL Injection Attacks</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a:xfrm>
            <a:off x="838200" y="1825624"/>
            <a:ext cx="10515600" cy="4738699"/>
          </a:xfrm>
        </p:spPr>
        <p:txBody>
          <a:bodyPr>
            <a:normAutofit/>
          </a:bodyPr>
          <a:lstStyle/>
          <a:p>
            <a:pPr marL="0" indent="0">
              <a:lnSpc>
                <a:spcPct val="120000"/>
              </a:lnSpc>
              <a:buNone/>
            </a:pPr>
            <a:r>
              <a:rPr lang="en-US" b="1" dirty="0"/>
              <a:t>Resources</a:t>
            </a:r>
          </a:p>
          <a:p>
            <a:pPr>
              <a:lnSpc>
                <a:spcPct val="120000"/>
              </a:lnSpc>
            </a:pPr>
            <a:r>
              <a:rPr lang="en-US" dirty="0"/>
              <a:t>CFQUERYPARAM - </a:t>
            </a:r>
            <a:r>
              <a:rPr lang="en-US" dirty="0">
                <a:hlinkClick r:id="rId3"/>
              </a:rPr>
              <a:t>https://cfdocs.org/cfqueryparam</a:t>
            </a:r>
            <a:endParaRPr lang="en-US" dirty="0"/>
          </a:p>
          <a:p>
            <a:pPr>
              <a:lnSpc>
                <a:spcPct val="120000"/>
              </a:lnSpc>
            </a:pPr>
            <a:r>
              <a:rPr lang="en-US" dirty="0"/>
              <a:t>CFPROCPARAM - </a:t>
            </a:r>
            <a:r>
              <a:rPr lang="en-US" dirty="0">
                <a:hlinkClick r:id="rId4"/>
              </a:rPr>
              <a:t>https://cfdocs.org/cfprocparam</a:t>
            </a:r>
            <a:r>
              <a:rPr lang="en-US" dirty="0"/>
              <a:t> </a:t>
            </a:r>
          </a:p>
          <a:p>
            <a:pPr>
              <a:lnSpc>
                <a:spcPct val="120000"/>
              </a:lnSpc>
            </a:pPr>
            <a:r>
              <a:rPr lang="en-US" dirty="0" err="1"/>
              <a:t>isSafeHTML</a:t>
            </a:r>
            <a:r>
              <a:rPr lang="en-US" dirty="0"/>
              <a:t> - </a:t>
            </a:r>
            <a:r>
              <a:rPr lang="en-US" dirty="0">
                <a:hlinkClick r:id="rId5"/>
              </a:rPr>
              <a:t>https://cfdocs.org/issafehtml</a:t>
            </a:r>
            <a:endParaRPr lang="en-US" dirty="0"/>
          </a:p>
          <a:p>
            <a:pPr>
              <a:lnSpc>
                <a:spcPct val="120000"/>
              </a:lnSpc>
            </a:pPr>
            <a:r>
              <a:rPr lang="en-US" dirty="0" err="1"/>
              <a:t>isValid</a:t>
            </a:r>
            <a:r>
              <a:rPr lang="en-US" dirty="0"/>
              <a:t> - </a:t>
            </a:r>
            <a:r>
              <a:rPr lang="en-US" dirty="0">
                <a:hlinkClick r:id="rId6"/>
              </a:rPr>
              <a:t>https://cfdocs.org/isValid</a:t>
            </a:r>
            <a:endParaRPr lang="en-US" dirty="0"/>
          </a:p>
          <a:p>
            <a:pPr>
              <a:lnSpc>
                <a:spcPct val="120000"/>
              </a:lnSpc>
            </a:pPr>
            <a:r>
              <a:rPr lang="en-US" dirty="0" err="1"/>
              <a:t>isNumeric</a:t>
            </a:r>
            <a:r>
              <a:rPr lang="en-US" dirty="0"/>
              <a:t> - </a:t>
            </a:r>
            <a:r>
              <a:rPr lang="en-US" dirty="0">
                <a:hlinkClick r:id="rId7"/>
              </a:rPr>
              <a:t>https://cfdocs.org/isNumeric</a:t>
            </a:r>
            <a:endParaRPr lang="en-US" dirty="0"/>
          </a:p>
          <a:p>
            <a:pPr>
              <a:lnSpc>
                <a:spcPct val="120000"/>
              </a:lnSpc>
            </a:pPr>
            <a:r>
              <a:rPr lang="en-US" dirty="0" err="1"/>
              <a:t>isDate</a:t>
            </a:r>
            <a:r>
              <a:rPr lang="en-US" dirty="0"/>
              <a:t> - </a:t>
            </a:r>
            <a:r>
              <a:rPr lang="en-US" dirty="0">
                <a:hlinkClick r:id="rId8"/>
              </a:rPr>
              <a:t>https://cfdocs.org/isDate</a:t>
            </a:r>
            <a:r>
              <a:rPr lang="en-US" dirty="0"/>
              <a:t> </a:t>
            </a:r>
          </a:p>
          <a:p>
            <a:pPr>
              <a:lnSpc>
                <a:spcPct val="120000"/>
              </a:lnSpc>
            </a:pPr>
            <a:endParaRPr lang="en-US" b="1" dirty="0"/>
          </a:p>
          <a:p>
            <a:pPr>
              <a:lnSpc>
                <a:spcPct val="120000"/>
              </a:lnSpc>
            </a:pPr>
            <a:endParaRPr lang="en-US" b="1" dirty="0"/>
          </a:p>
          <a:p>
            <a:pPr marL="0" indent="0">
              <a:lnSpc>
                <a:spcPct val="120000"/>
              </a:lnSpc>
              <a:buNone/>
            </a:pPr>
            <a:endParaRPr lang="en-US" b="1" dirty="0"/>
          </a:p>
        </p:txBody>
      </p:sp>
    </p:spTree>
    <p:extLst>
      <p:ext uri="{BB962C8B-B14F-4D97-AF65-F5344CB8AC3E}">
        <p14:creationId xmlns:p14="http://schemas.microsoft.com/office/powerpoint/2010/main" val="2198973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noAutofit/>
          </a:bodyPr>
          <a:lstStyle/>
          <a:p>
            <a:r>
              <a:rPr lang="en-US" sz="3600" dirty="0"/>
              <a:t>How to protect your web application from XSS Attacks</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a:xfrm>
            <a:off x="838200" y="1825624"/>
            <a:ext cx="10515600" cy="4738699"/>
          </a:xfrm>
        </p:spPr>
        <p:txBody>
          <a:bodyPr>
            <a:normAutofit/>
          </a:bodyPr>
          <a:lstStyle/>
          <a:p>
            <a:pPr marL="0" indent="0">
              <a:lnSpc>
                <a:spcPct val="120000"/>
              </a:lnSpc>
              <a:buNone/>
            </a:pPr>
            <a:r>
              <a:rPr lang="en-US" b="1" dirty="0"/>
              <a:t>What is XSS (Cross-Site Scripting)?</a:t>
            </a:r>
          </a:p>
          <a:p>
            <a:pPr marL="0" indent="0">
              <a:lnSpc>
                <a:spcPct val="120000"/>
              </a:lnSpc>
              <a:buNone/>
            </a:pPr>
            <a:r>
              <a:rPr lang="en-US" b="1" dirty="0"/>
              <a:t>Cross</a:t>
            </a:r>
            <a:r>
              <a:rPr lang="en-US" dirty="0"/>
              <a:t>-</a:t>
            </a:r>
            <a:r>
              <a:rPr lang="en-US" b="1" dirty="0"/>
              <a:t>site scripting</a:t>
            </a:r>
            <a:r>
              <a:rPr lang="en-US" dirty="0"/>
              <a:t> (</a:t>
            </a:r>
            <a:r>
              <a:rPr lang="en-US" b="1" dirty="0"/>
              <a:t>XSS</a:t>
            </a:r>
            <a:r>
              <a:rPr lang="en-US" dirty="0"/>
              <a:t>) is a type of computer security vulnerability typically found in web applications. </a:t>
            </a:r>
            <a:r>
              <a:rPr lang="en-US" b="1" dirty="0"/>
              <a:t>XSS</a:t>
            </a:r>
            <a:r>
              <a:rPr lang="en-US" dirty="0"/>
              <a:t> enables attackers to inject client-side scripts into web pages viewed by other users. A </a:t>
            </a:r>
            <a:r>
              <a:rPr lang="en-US" b="1" dirty="0"/>
              <a:t>cross</a:t>
            </a:r>
            <a:r>
              <a:rPr lang="en-US" dirty="0"/>
              <a:t>-</a:t>
            </a:r>
            <a:r>
              <a:rPr lang="en-US" b="1" dirty="0"/>
              <a:t>site scripting</a:t>
            </a:r>
            <a:r>
              <a:rPr lang="en-US" dirty="0"/>
              <a:t> vulnerability may be used by attackers to bypass access controls such as the same-origin policy.</a:t>
            </a:r>
            <a:endParaRPr lang="en-US" b="1" dirty="0"/>
          </a:p>
          <a:p>
            <a:pPr>
              <a:lnSpc>
                <a:spcPct val="120000"/>
              </a:lnSpc>
            </a:pPr>
            <a:endParaRPr lang="en-US" b="1" dirty="0"/>
          </a:p>
          <a:p>
            <a:pPr marL="0" indent="0">
              <a:lnSpc>
                <a:spcPct val="120000"/>
              </a:lnSpc>
              <a:buNone/>
            </a:pPr>
            <a:endParaRPr lang="en-US" b="1" dirty="0"/>
          </a:p>
        </p:txBody>
      </p:sp>
    </p:spTree>
    <p:extLst>
      <p:ext uri="{BB962C8B-B14F-4D97-AF65-F5344CB8AC3E}">
        <p14:creationId xmlns:p14="http://schemas.microsoft.com/office/powerpoint/2010/main" val="1528832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noAutofit/>
          </a:bodyPr>
          <a:lstStyle/>
          <a:p>
            <a:r>
              <a:rPr lang="en-US" sz="3600" dirty="0"/>
              <a:t>How to protect your web application from XSS Attacks</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a:xfrm>
            <a:off x="838200" y="1825624"/>
            <a:ext cx="10515600" cy="4738699"/>
          </a:xfrm>
        </p:spPr>
        <p:txBody>
          <a:bodyPr>
            <a:normAutofit/>
          </a:bodyPr>
          <a:lstStyle/>
          <a:p>
            <a:pPr marL="0" indent="0">
              <a:lnSpc>
                <a:spcPct val="120000"/>
              </a:lnSpc>
              <a:buNone/>
            </a:pPr>
            <a:r>
              <a:rPr lang="en-US" b="1" dirty="0"/>
              <a:t>What is XSS (Cross-Site Scripting) - continued?</a:t>
            </a:r>
          </a:p>
          <a:p>
            <a:pPr marL="0" indent="0">
              <a:lnSpc>
                <a:spcPct val="120000"/>
              </a:lnSpc>
              <a:buNone/>
            </a:pPr>
            <a:r>
              <a:rPr lang="en-US" dirty="0"/>
              <a:t>#1 Vulnerability in Web Applications</a:t>
            </a:r>
          </a:p>
          <a:p>
            <a:pPr marL="0" indent="0">
              <a:lnSpc>
                <a:spcPct val="120000"/>
              </a:lnSpc>
              <a:buNone/>
            </a:pPr>
            <a:r>
              <a:rPr lang="en-US" b="1" dirty="0"/>
              <a:t>Types of Cross-Site Scripting (XSS)</a:t>
            </a:r>
          </a:p>
          <a:p>
            <a:pPr>
              <a:lnSpc>
                <a:spcPct val="120000"/>
              </a:lnSpc>
            </a:pPr>
            <a:r>
              <a:rPr lang="en-US" dirty="0" err="1"/>
              <a:t>Refected</a:t>
            </a:r>
            <a:endParaRPr lang="en-US" dirty="0"/>
          </a:p>
          <a:p>
            <a:pPr>
              <a:lnSpc>
                <a:spcPct val="120000"/>
              </a:lnSpc>
            </a:pPr>
            <a:r>
              <a:rPr lang="en-US" dirty="0" err="1"/>
              <a:t>Persistant</a:t>
            </a:r>
            <a:endParaRPr lang="en-US" dirty="0"/>
          </a:p>
          <a:p>
            <a:pPr>
              <a:lnSpc>
                <a:spcPct val="120000"/>
              </a:lnSpc>
            </a:pPr>
            <a:r>
              <a:rPr lang="en-US" dirty="0">
                <a:solidFill>
                  <a:schemeClr val="bg2">
                    <a:lumMod val="50000"/>
                  </a:schemeClr>
                </a:solidFill>
              </a:rPr>
              <a:t>DOM</a:t>
            </a:r>
          </a:p>
          <a:p>
            <a:pPr marL="0" indent="0">
              <a:lnSpc>
                <a:spcPct val="120000"/>
              </a:lnSpc>
              <a:buNone/>
            </a:pPr>
            <a:endParaRPr lang="en-US" b="1" dirty="0"/>
          </a:p>
        </p:txBody>
      </p:sp>
    </p:spTree>
    <p:extLst>
      <p:ext uri="{BB962C8B-B14F-4D97-AF65-F5344CB8AC3E}">
        <p14:creationId xmlns:p14="http://schemas.microsoft.com/office/powerpoint/2010/main" val="740458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noAutofit/>
          </a:bodyPr>
          <a:lstStyle/>
          <a:p>
            <a:r>
              <a:rPr lang="en-US" sz="3600" dirty="0"/>
              <a:t>How to protect your web application from XSS Attacks</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a:xfrm>
            <a:off x="838200" y="1825624"/>
            <a:ext cx="10515600" cy="4738699"/>
          </a:xfrm>
        </p:spPr>
        <p:txBody>
          <a:bodyPr>
            <a:normAutofit/>
          </a:bodyPr>
          <a:lstStyle/>
          <a:p>
            <a:pPr marL="0" indent="0">
              <a:lnSpc>
                <a:spcPct val="120000"/>
              </a:lnSpc>
              <a:buNone/>
            </a:pPr>
            <a:r>
              <a:rPr lang="en-US" b="1" dirty="0"/>
              <a:t>Reflected Cross-Site Scripting (XSS)</a:t>
            </a:r>
          </a:p>
          <a:p>
            <a:pPr marL="0" indent="0">
              <a:lnSpc>
                <a:spcPct val="120000"/>
              </a:lnSpc>
              <a:buNone/>
            </a:pPr>
            <a:r>
              <a:rPr lang="en-US" b="1" dirty="0"/>
              <a:t>&lt;</a:t>
            </a:r>
            <a:r>
              <a:rPr lang="en-US" b="1" dirty="0" err="1"/>
              <a:t>cfoutput</a:t>
            </a:r>
            <a:r>
              <a:rPr lang="en-US" b="1" dirty="0"/>
              <a:t>&gt;</a:t>
            </a:r>
          </a:p>
          <a:p>
            <a:pPr marL="0" indent="0">
              <a:lnSpc>
                <a:spcPct val="120000"/>
              </a:lnSpc>
              <a:buNone/>
            </a:pPr>
            <a:r>
              <a:rPr lang="en-US" b="1" dirty="0"/>
              <a:t>	Hello #url.name#</a:t>
            </a:r>
          </a:p>
          <a:p>
            <a:pPr marL="0" indent="0">
              <a:lnSpc>
                <a:spcPct val="120000"/>
              </a:lnSpc>
              <a:buNone/>
            </a:pPr>
            <a:r>
              <a:rPr lang="en-US" b="1" dirty="0"/>
              <a:t>&lt;/</a:t>
            </a:r>
            <a:r>
              <a:rPr lang="en-US" b="1" dirty="0" err="1"/>
              <a:t>cfoutput</a:t>
            </a:r>
            <a:r>
              <a:rPr lang="en-US" b="1" dirty="0"/>
              <a:t>&gt;</a:t>
            </a:r>
          </a:p>
          <a:p>
            <a:pPr marL="0" indent="0">
              <a:lnSpc>
                <a:spcPct val="120000"/>
              </a:lnSpc>
              <a:buNone/>
            </a:pPr>
            <a:r>
              <a:rPr lang="en-US" b="1" dirty="0" err="1"/>
              <a:t>index.cfm?name</a:t>
            </a:r>
            <a:r>
              <a:rPr lang="en-US" b="1" dirty="0"/>
              <a:t>=&lt;script&gt;alert(‘gotcha’)&lt;/script&gt;</a:t>
            </a:r>
          </a:p>
        </p:txBody>
      </p:sp>
    </p:spTree>
    <p:extLst>
      <p:ext uri="{BB962C8B-B14F-4D97-AF65-F5344CB8AC3E}">
        <p14:creationId xmlns:p14="http://schemas.microsoft.com/office/powerpoint/2010/main" val="923557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noAutofit/>
          </a:bodyPr>
          <a:lstStyle/>
          <a:p>
            <a:r>
              <a:rPr lang="en-US" sz="3600" dirty="0"/>
              <a:t>How to protect your web application from XSS Attacks</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a:xfrm>
            <a:off x="838200" y="1825624"/>
            <a:ext cx="10515600" cy="4738699"/>
          </a:xfrm>
        </p:spPr>
        <p:txBody>
          <a:bodyPr>
            <a:normAutofit/>
          </a:bodyPr>
          <a:lstStyle/>
          <a:p>
            <a:pPr marL="0" indent="0">
              <a:lnSpc>
                <a:spcPct val="120000"/>
              </a:lnSpc>
              <a:buNone/>
            </a:pPr>
            <a:r>
              <a:rPr lang="en-US" b="1" dirty="0"/>
              <a:t>Reflected Cross-Site Scripting (XSS) – how to defense</a:t>
            </a:r>
          </a:p>
          <a:p>
            <a:pPr marL="514350" indent="-514350">
              <a:lnSpc>
                <a:spcPct val="120000"/>
              </a:lnSpc>
              <a:buAutoNum type="arabicPeriod"/>
            </a:pPr>
            <a:r>
              <a:rPr lang="en-US" dirty="0"/>
              <a:t>Ensure debugging is turned off</a:t>
            </a:r>
          </a:p>
          <a:p>
            <a:pPr marL="514350" indent="-514350">
              <a:lnSpc>
                <a:spcPct val="120000"/>
              </a:lnSpc>
              <a:buAutoNum type="arabicPeriod"/>
            </a:pPr>
            <a:r>
              <a:rPr lang="en-US" dirty="0"/>
              <a:t>Use the </a:t>
            </a:r>
            <a:r>
              <a:rPr lang="en-US" dirty="0" err="1"/>
              <a:t>scriptprotect</a:t>
            </a:r>
            <a:r>
              <a:rPr lang="en-US" dirty="0"/>
              <a:t> attribute the </a:t>
            </a:r>
            <a:r>
              <a:rPr lang="en-US" dirty="0" err="1"/>
              <a:t>CFApplication</a:t>
            </a:r>
            <a:r>
              <a:rPr lang="en-US" dirty="0"/>
              <a:t> tag or </a:t>
            </a:r>
            <a:r>
              <a:rPr lang="en-US" dirty="0" err="1"/>
              <a:t>this.scriptprotct</a:t>
            </a:r>
            <a:r>
              <a:rPr lang="en-US" dirty="0"/>
              <a:t> in an </a:t>
            </a:r>
            <a:r>
              <a:rPr lang="en-US" dirty="0" err="1"/>
              <a:t>Application.cfc</a:t>
            </a:r>
            <a:r>
              <a:rPr lang="en-US" dirty="0"/>
              <a:t> file (an okay 1</a:t>
            </a:r>
            <a:r>
              <a:rPr lang="en-US" baseline="30000" dirty="0"/>
              <a:t>st</a:t>
            </a:r>
            <a:r>
              <a:rPr lang="en-US" dirty="0"/>
              <a:t> line of defense, but not a catch-all)</a:t>
            </a:r>
          </a:p>
        </p:txBody>
      </p:sp>
    </p:spTree>
    <p:extLst>
      <p:ext uri="{BB962C8B-B14F-4D97-AF65-F5344CB8AC3E}">
        <p14:creationId xmlns:p14="http://schemas.microsoft.com/office/powerpoint/2010/main" val="2291819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noAutofit/>
          </a:bodyPr>
          <a:lstStyle/>
          <a:p>
            <a:r>
              <a:rPr lang="en-US" sz="3600" dirty="0"/>
              <a:t>How to protect your web application from XSS Attacks</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a:xfrm>
            <a:off x="838200" y="1825624"/>
            <a:ext cx="10515600" cy="4738699"/>
          </a:xfrm>
        </p:spPr>
        <p:txBody>
          <a:bodyPr>
            <a:normAutofit lnSpcReduction="10000"/>
          </a:bodyPr>
          <a:lstStyle/>
          <a:p>
            <a:pPr marL="0" indent="0">
              <a:lnSpc>
                <a:spcPct val="120000"/>
              </a:lnSpc>
              <a:buNone/>
            </a:pPr>
            <a:r>
              <a:rPr lang="en-US" b="1" dirty="0"/>
              <a:t>Reflected Cross-Site Scripting (XSS) – how to defense</a:t>
            </a:r>
          </a:p>
          <a:p>
            <a:pPr marL="514350" indent="-514350">
              <a:lnSpc>
                <a:spcPct val="120000"/>
              </a:lnSpc>
              <a:buFont typeface="+mj-lt"/>
              <a:buAutoNum type="arabicPeriod" startAt="3"/>
            </a:pPr>
            <a:r>
              <a:rPr lang="en-US" dirty="0"/>
              <a:t>Use the ESAPI functions around all output variables (unless the output variable is from a </a:t>
            </a:r>
            <a:r>
              <a:rPr lang="en-US" dirty="0" err="1"/>
              <a:t>texarea</a:t>
            </a:r>
            <a:r>
              <a:rPr lang="en-US" dirty="0"/>
              <a:t> field – then consider using the </a:t>
            </a:r>
            <a:r>
              <a:rPr lang="en-US" dirty="0" err="1"/>
              <a:t>getSafeHTML</a:t>
            </a:r>
            <a:r>
              <a:rPr lang="en-US" dirty="0"/>
              <a:t> function) </a:t>
            </a:r>
            <a:br>
              <a:rPr lang="en-US" dirty="0"/>
            </a:br>
            <a:r>
              <a:rPr lang="en-US" dirty="0" err="1"/>
              <a:t>EncodeForHTML</a:t>
            </a:r>
            <a:r>
              <a:rPr lang="en-US" dirty="0"/>
              <a:t>, </a:t>
            </a:r>
            <a:r>
              <a:rPr lang="en-US" dirty="0" err="1"/>
              <a:t>EncodeForHTMLAttribute</a:t>
            </a:r>
            <a:r>
              <a:rPr lang="en-US" dirty="0"/>
              <a:t>, </a:t>
            </a:r>
            <a:r>
              <a:rPr lang="en-US" dirty="0" err="1"/>
              <a:t>EncodeForJavaScript</a:t>
            </a:r>
            <a:r>
              <a:rPr lang="en-US" dirty="0"/>
              <a:t>, </a:t>
            </a:r>
            <a:r>
              <a:rPr lang="en-US" dirty="0" err="1"/>
              <a:t>EncodeForURL,EncodeForXML</a:t>
            </a:r>
            <a:endParaRPr lang="en-US" dirty="0"/>
          </a:p>
          <a:p>
            <a:pPr marL="514350" indent="-514350">
              <a:lnSpc>
                <a:spcPct val="120000"/>
              </a:lnSpc>
              <a:buFont typeface="+mj-lt"/>
              <a:buAutoNum type="arabicPeriod" startAt="3"/>
            </a:pPr>
            <a:r>
              <a:rPr lang="en-US" dirty="0"/>
              <a:t>Use </a:t>
            </a:r>
            <a:r>
              <a:rPr lang="en-US" dirty="0" err="1"/>
              <a:t>Foundeo’s</a:t>
            </a:r>
            <a:r>
              <a:rPr lang="en-US" dirty="0"/>
              <a:t> CFML Security Utilities - </a:t>
            </a:r>
            <a:r>
              <a:rPr lang="en-US" dirty="0">
                <a:hlinkClick r:id="rId3"/>
              </a:rPr>
              <a:t>https://github.com/foundeo/cfml-security/tree/master/securityutil</a:t>
            </a:r>
            <a:r>
              <a:rPr lang="en-US" dirty="0"/>
              <a:t> </a:t>
            </a:r>
          </a:p>
        </p:txBody>
      </p:sp>
    </p:spTree>
    <p:extLst>
      <p:ext uri="{BB962C8B-B14F-4D97-AF65-F5344CB8AC3E}">
        <p14:creationId xmlns:p14="http://schemas.microsoft.com/office/powerpoint/2010/main" val="3528425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noAutofit/>
          </a:bodyPr>
          <a:lstStyle/>
          <a:p>
            <a:r>
              <a:rPr lang="en-US" sz="3600" dirty="0"/>
              <a:t>How to protect your web application from XSS Attacks</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a:xfrm>
            <a:off x="838200" y="1825624"/>
            <a:ext cx="10515600" cy="4738699"/>
          </a:xfrm>
        </p:spPr>
        <p:txBody>
          <a:bodyPr>
            <a:normAutofit/>
          </a:bodyPr>
          <a:lstStyle/>
          <a:p>
            <a:pPr marL="0" indent="0">
              <a:lnSpc>
                <a:spcPct val="120000"/>
              </a:lnSpc>
              <a:buNone/>
            </a:pPr>
            <a:r>
              <a:rPr lang="en-US" b="1" dirty="0"/>
              <a:t>Reflected Cross-Site Scripting (XSS) – how to defense</a:t>
            </a:r>
          </a:p>
          <a:p>
            <a:pPr marL="514350" indent="-514350">
              <a:lnSpc>
                <a:spcPct val="120000"/>
              </a:lnSpc>
              <a:buFont typeface="+mj-lt"/>
              <a:buAutoNum type="arabicPeriod" startAt="5"/>
            </a:pPr>
            <a:r>
              <a:rPr lang="en-US" dirty="0"/>
              <a:t>Use the </a:t>
            </a:r>
            <a:r>
              <a:rPr lang="en-US" b="1" dirty="0"/>
              <a:t>X-XSS-Protection </a:t>
            </a:r>
            <a:r>
              <a:rPr lang="en-US" dirty="0"/>
              <a:t>response header</a:t>
            </a:r>
            <a:br>
              <a:rPr lang="en-US" dirty="0"/>
            </a:br>
            <a:r>
              <a:rPr lang="en-US" sz="1800" i="1" dirty="0"/>
              <a:t>not supported by Firefox</a:t>
            </a:r>
            <a:br>
              <a:rPr lang="en-US" sz="1800" i="1" dirty="0"/>
            </a:br>
            <a:br>
              <a:rPr lang="en-US" dirty="0"/>
            </a:br>
            <a:r>
              <a:rPr lang="en-US" dirty="0"/>
              <a:t>&lt;</a:t>
            </a:r>
            <a:r>
              <a:rPr lang="en-US" dirty="0" err="1"/>
              <a:t>cfheader</a:t>
            </a:r>
            <a:r>
              <a:rPr lang="en-US" dirty="0"/>
              <a:t> name=“X-XSS-Protection” value=“1; mode=block”&gt;</a:t>
            </a:r>
            <a:br>
              <a:rPr lang="en-US" dirty="0"/>
            </a:br>
            <a:r>
              <a:rPr lang="en-US" dirty="0"/>
              <a:t>or</a:t>
            </a:r>
            <a:br>
              <a:rPr lang="en-US" dirty="0"/>
            </a:br>
            <a:r>
              <a:rPr lang="en-US" i="1" dirty="0"/>
              <a:t>X-XSS-Protection: 1; mode=block</a:t>
            </a:r>
            <a:r>
              <a:rPr lang="en-US" dirty="0"/>
              <a:t> as a custom header in </a:t>
            </a:r>
            <a:r>
              <a:rPr lang="en-US" dirty="0" err="1"/>
              <a:t>web.config</a:t>
            </a:r>
            <a:endParaRPr lang="en-US" dirty="0"/>
          </a:p>
        </p:txBody>
      </p:sp>
    </p:spTree>
    <p:extLst>
      <p:ext uri="{BB962C8B-B14F-4D97-AF65-F5344CB8AC3E}">
        <p14:creationId xmlns:p14="http://schemas.microsoft.com/office/powerpoint/2010/main" val="1434460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a:xfrm>
            <a:off x="838200" y="1825624"/>
            <a:ext cx="10515600" cy="4728687"/>
          </a:xfrm>
        </p:spPr>
        <p:txBody>
          <a:bodyPr>
            <a:normAutofit lnSpcReduction="10000"/>
          </a:bodyPr>
          <a:lstStyle/>
          <a:p>
            <a:r>
              <a:rPr lang="en-US" dirty="0"/>
              <a:t>Welcome to the Seattle ColdFusion User Group</a:t>
            </a:r>
          </a:p>
          <a:p>
            <a:r>
              <a:rPr lang="en-US" dirty="0"/>
              <a:t>Introductions</a:t>
            </a:r>
          </a:p>
          <a:p>
            <a:r>
              <a:rPr lang="en-US" dirty="0"/>
              <a:t>Goals</a:t>
            </a:r>
          </a:p>
          <a:p>
            <a:r>
              <a:rPr lang="en-US" dirty="0"/>
              <a:t>How to protect your applications from SQL Injection Attacks</a:t>
            </a:r>
          </a:p>
          <a:p>
            <a:r>
              <a:rPr lang="en-US" dirty="0"/>
              <a:t>How to protect your applications from XSS Attacks</a:t>
            </a:r>
          </a:p>
          <a:p>
            <a:r>
              <a:rPr lang="en-US" dirty="0"/>
              <a:t>How to protect your web application from click-jacking</a:t>
            </a:r>
          </a:p>
          <a:p>
            <a:r>
              <a:rPr lang="en-US" dirty="0"/>
              <a:t>CF Alive</a:t>
            </a:r>
          </a:p>
          <a:p>
            <a:r>
              <a:rPr lang="en-US" dirty="0"/>
              <a:t>Next Steps for the Seattle ColdFusion User Group</a:t>
            </a:r>
          </a:p>
          <a:p>
            <a:r>
              <a:rPr lang="en-US" dirty="0"/>
              <a:t>December 2018 Meeting</a:t>
            </a:r>
          </a:p>
          <a:p>
            <a:r>
              <a:rPr lang="en-US" dirty="0"/>
              <a:t>Questions/Answers/Help Needed</a:t>
            </a:r>
          </a:p>
          <a:p>
            <a:endParaRPr lang="en-US" dirty="0"/>
          </a:p>
          <a:p>
            <a:endParaRPr lang="en-US" dirty="0"/>
          </a:p>
          <a:p>
            <a:endParaRPr lang="en-US" dirty="0"/>
          </a:p>
        </p:txBody>
      </p:sp>
    </p:spTree>
    <p:extLst>
      <p:ext uri="{BB962C8B-B14F-4D97-AF65-F5344CB8AC3E}">
        <p14:creationId xmlns:p14="http://schemas.microsoft.com/office/powerpoint/2010/main" val="1875084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noAutofit/>
          </a:bodyPr>
          <a:lstStyle/>
          <a:p>
            <a:r>
              <a:rPr lang="en-US" sz="3600" dirty="0"/>
              <a:t>How to protect your web application from XSS Attacks</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a:xfrm>
            <a:off x="838200" y="1825624"/>
            <a:ext cx="10515600" cy="4738699"/>
          </a:xfrm>
        </p:spPr>
        <p:txBody>
          <a:bodyPr>
            <a:normAutofit/>
          </a:bodyPr>
          <a:lstStyle/>
          <a:p>
            <a:pPr marL="0" indent="0">
              <a:lnSpc>
                <a:spcPct val="120000"/>
              </a:lnSpc>
              <a:buNone/>
            </a:pPr>
            <a:r>
              <a:rPr lang="en-US" b="1" dirty="0"/>
              <a:t>Reflected Cross-Site Scripting (XSS) – how to defense</a:t>
            </a:r>
          </a:p>
          <a:p>
            <a:pPr marL="514350" indent="-514350">
              <a:lnSpc>
                <a:spcPct val="120000"/>
              </a:lnSpc>
              <a:buFont typeface="+mj-lt"/>
              <a:buAutoNum type="arabicPeriod" startAt="5"/>
            </a:pPr>
            <a:r>
              <a:rPr lang="en-US" dirty="0"/>
              <a:t>Use the </a:t>
            </a:r>
            <a:r>
              <a:rPr lang="en-US" b="1" dirty="0"/>
              <a:t>X-XSS-Protection </a:t>
            </a:r>
            <a:r>
              <a:rPr lang="en-US" dirty="0"/>
              <a:t>response header</a:t>
            </a:r>
            <a:br>
              <a:rPr lang="en-US" dirty="0"/>
            </a:br>
            <a:r>
              <a:rPr lang="en-US" sz="1800" i="1" dirty="0"/>
              <a:t>not supported by Firefox</a:t>
            </a:r>
            <a:br>
              <a:rPr lang="en-US" sz="1800" i="1" dirty="0"/>
            </a:br>
            <a:br>
              <a:rPr lang="en-US" sz="1800" i="1" dirty="0"/>
            </a:br>
            <a:r>
              <a:rPr lang="en-US" dirty="0"/>
              <a:t>more info: </a:t>
            </a:r>
            <a:r>
              <a:rPr lang="en-US" dirty="0">
                <a:hlinkClick r:id="rId3"/>
              </a:rPr>
              <a:t>https://developer.mozilla.org/en-US/docs/Web/HTTP/Headers/X-XSS-Protection</a:t>
            </a:r>
            <a:r>
              <a:rPr lang="en-US" dirty="0"/>
              <a:t> </a:t>
            </a:r>
          </a:p>
        </p:txBody>
      </p:sp>
    </p:spTree>
    <p:extLst>
      <p:ext uri="{BB962C8B-B14F-4D97-AF65-F5344CB8AC3E}">
        <p14:creationId xmlns:p14="http://schemas.microsoft.com/office/powerpoint/2010/main" val="1631072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noAutofit/>
          </a:bodyPr>
          <a:lstStyle/>
          <a:p>
            <a:r>
              <a:rPr lang="en-US" sz="3600" dirty="0"/>
              <a:t>How to protect your web application from XSS Attacks</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a:xfrm>
            <a:off x="838200" y="1825624"/>
            <a:ext cx="10515600" cy="4738699"/>
          </a:xfrm>
        </p:spPr>
        <p:txBody>
          <a:bodyPr>
            <a:normAutofit/>
          </a:bodyPr>
          <a:lstStyle/>
          <a:p>
            <a:pPr marL="0" indent="0">
              <a:lnSpc>
                <a:spcPct val="120000"/>
              </a:lnSpc>
              <a:buNone/>
            </a:pPr>
            <a:r>
              <a:rPr lang="en-US" b="1" dirty="0" err="1"/>
              <a:t>Persistant</a:t>
            </a:r>
            <a:r>
              <a:rPr lang="en-US" b="1" dirty="0"/>
              <a:t> Cross-Site Scripting (XSS)</a:t>
            </a:r>
          </a:p>
          <a:p>
            <a:pPr marL="0" indent="0">
              <a:lnSpc>
                <a:spcPct val="120000"/>
              </a:lnSpc>
              <a:buNone/>
            </a:pPr>
            <a:r>
              <a:rPr lang="en-US" dirty="0"/>
              <a:t>The persistent (or stored) XSS vulnerability is a more devastating variant of a cross-site scripting flaw: it occurs when the data provided by the attacker is saved by the server, and then permanently displayed on "normal" pages returned to other users in the course of regular browsing, without proper HTML escaping.</a:t>
            </a:r>
          </a:p>
        </p:txBody>
      </p:sp>
    </p:spTree>
    <p:extLst>
      <p:ext uri="{BB962C8B-B14F-4D97-AF65-F5344CB8AC3E}">
        <p14:creationId xmlns:p14="http://schemas.microsoft.com/office/powerpoint/2010/main" val="2344277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normAutofit fontScale="90000"/>
          </a:bodyPr>
          <a:lstStyle/>
          <a:p>
            <a:r>
              <a:rPr lang="en-US" dirty="0"/>
              <a:t>How to protect your web application from clickjacking</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a:xfrm>
            <a:off x="838200" y="1825624"/>
            <a:ext cx="10515600" cy="4738699"/>
          </a:xfrm>
        </p:spPr>
        <p:txBody>
          <a:bodyPr>
            <a:normAutofit lnSpcReduction="10000"/>
          </a:bodyPr>
          <a:lstStyle/>
          <a:p>
            <a:pPr marL="0" indent="0">
              <a:buNone/>
            </a:pPr>
            <a:r>
              <a:rPr lang="en-US" b="1" dirty="0"/>
              <a:t>What is Clickjacking?</a:t>
            </a:r>
            <a:br>
              <a:rPr lang="en-US" b="1" dirty="0"/>
            </a:br>
            <a:br>
              <a:rPr lang="en-US" dirty="0"/>
            </a:br>
            <a:r>
              <a:rPr lang="en-US" dirty="0"/>
              <a:t>Clickjacking is an exploit that fools a web site user to interact with a site for the purposes of the attacker.</a:t>
            </a:r>
            <a:br>
              <a:rPr lang="en-US" dirty="0"/>
            </a:br>
            <a:br>
              <a:rPr lang="en-US" dirty="0"/>
            </a:br>
            <a:r>
              <a:rPr lang="en-US" dirty="0"/>
              <a:t>Typically, the attacker will:</a:t>
            </a:r>
          </a:p>
          <a:p>
            <a:pPr lvl="1"/>
            <a:r>
              <a:rPr lang="en-US" dirty="0"/>
              <a:t>Have done extensive research on the particular web site to exploit</a:t>
            </a:r>
          </a:p>
          <a:p>
            <a:pPr lvl="1"/>
            <a:r>
              <a:rPr lang="en-US" dirty="0"/>
              <a:t>Determine which functionality on the site to exploit (for example, a person’s bank account), and include that content as an </a:t>
            </a:r>
            <a:r>
              <a:rPr lang="en-US" dirty="0" err="1"/>
              <a:t>iFrame</a:t>
            </a:r>
            <a:r>
              <a:rPr lang="en-US" dirty="0"/>
              <a:t> on their web site</a:t>
            </a:r>
          </a:p>
          <a:p>
            <a:pPr lvl="1"/>
            <a:r>
              <a:rPr lang="en-US" dirty="0"/>
              <a:t>Take advantage of the logged-in user to have them perform actions on the web site to their benefit (examples of exploits involved transferring money to the attacker’s account, to pad Facebook Likes for an individual (among many others)</a:t>
            </a:r>
          </a:p>
          <a:p>
            <a:pPr lvl="1"/>
            <a:endParaRPr lang="en-US" dirty="0"/>
          </a:p>
          <a:p>
            <a:pPr lvl="1"/>
            <a:endParaRPr lang="en-US" dirty="0"/>
          </a:p>
          <a:p>
            <a:endParaRPr lang="en-US" dirty="0"/>
          </a:p>
          <a:p>
            <a:pPr lvl="1"/>
            <a:endParaRPr lang="en-US" dirty="0"/>
          </a:p>
          <a:p>
            <a:pPr lvl="3"/>
            <a:endParaRPr lang="en-US" dirty="0"/>
          </a:p>
          <a:p>
            <a:pPr lvl="2"/>
            <a:endParaRPr lang="en-US" dirty="0"/>
          </a:p>
          <a:p>
            <a:endParaRPr lang="en-US" dirty="0"/>
          </a:p>
        </p:txBody>
      </p:sp>
    </p:spTree>
    <p:extLst>
      <p:ext uri="{BB962C8B-B14F-4D97-AF65-F5344CB8AC3E}">
        <p14:creationId xmlns:p14="http://schemas.microsoft.com/office/powerpoint/2010/main" val="3097288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normAutofit fontScale="90000"/>
          </a:bodyPr>
          <a:lstStyle/>
          <a:p>
            <a:r>
              <a:rPr lang="en-US" dirty="0"/>
              <a:t>How to protect your web application from clickjacking</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a:xfrm>
            <a:off x="838200" y="1825624"/>
            <a:ext cx="10515600" cy="4738699"/>
          </a:xfrm>
        </p:spPr>
        <p:txBody>
          <a:bodyPr>
            <a:normAutofit/>
          </a:bodyPr>
          <a:lstStyle/>
          <a:p>
            <a:pPr marL="0" indent="0">
              <a:lnSpc>
                <a:spcPct val="120000"/>
              </a:lnSpc>
              <a:buNone/>
            </a:pPr>
            <a:r>
              <a:rPr lang="en-US" b="1" dirty="0"/>
              <a:t>How Do I Protect My App Against This?</a:t>
            </a:r>
            <a:br>
              <a:rPr lang="en-US" b="1" dirty="0"/>
            </a:br>
            <a:r>
              <a:rPr lang="en-US" sz="2000" dirty="0"/>
              <a:t>Do not allow your web site to be included within an </a:t>
            </a:r>
            <a:r>
              <a:rPr lang="en-US" sz="2000" dirty="0" err="1"/>
              <a:t>iFrame</a:t>
            </a:r>
            <a:r>
              <a:rPr lang="en-US" sz="2000" dirty="0"/>
              <a:t> by an attacker.</a:t>
            </a:r>
          </a:p>
          <a:p>
            <a:pPr lvl="2"/>
            <a:endParaRPr lang="en-US" dirty="0"/>
          </a:p>
          <a:p>
            <a:endParaRPr lang="en-US" dirty="0"/>
          </a:p>
        </p:txBody>
      </p:sp>
      <p:sp>
        <p:nvSpPr>
          <p:cNvPr id="4" name="Rectangle 1">
            <a:extLst>
              <a:ext uri="{FF2B5EF4-FFF2-40B4-BE49-F238E27FC236}">
                <a16:creationId xmlns:a16="http://schemas.microsoft.com/office/drawing/2014/main" id="{3D64FB64-D1D9-4C72-B176-096D2854E1A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Unicode MS"/>
              </a:rPr>
              <a:t>X-WebKit-CSP</a:t>
            </a:r>
            <a:r>
              <a:rPr kumimoji="0" lang="en-US" altLang="en-US" sz="3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28023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normAutofit fontScale="90000"/>
          </a:bodyPr>
          <a:lstStyle/>
          <a:p>
            <a:r>
              <a:rPr lang="en-US" dirty="0"/>
              <a:t>How to protect your web application from clickjacking</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a:xfrm>
            <a:off x="838200" y="1825624"/>
            <a:ext cx="10515600" cy="4738699"/>
          </a:xfrm>
        </p:spPr>
        <p:txBody>
          <a:bodyPr>
            <a:normAutofit fontScale="70000" lnSpcReduction="20000"/>
          </a:bodyPr>
          <a:lstStyle/>
          <a:p>
            <a:pPr marL="0" indent="0">
              <a:lnSpc>
                <a:spcPct val="120000"/>
              </a:lnSpc>
              <a:buNone/>
            </a:pPr>
            <a:r>
              <a:rPr lang="en-US" sz="4000" b="1" dirty="0"/>
              <a:t>What Are the Protections I can Add?</a:t>
            </a:r>
            <a:br>
              <a:rPr lang="en-US" b="1" dirty="0"/>
            </a:br>
            <a:r>
              <a:rPr lang="en-US" dirty="0"/>
              <a:t>There are several things that you should include to provide the widest protection for users of older to the most modern web browsers</a:t>
            </a:r>
          </a:p>
          <a:p>
            <a:pPr marL="514350" indent="-514350">
              <a:lnSpc>
                <a:spcPct val="120000"/>
              </a:lnSpc>
              <a:buFont typeface="+mj-lt"/>
              <a:buAutoNum type="arabicPeriod"/>
            </a:pPr>
            <a:r>
              <a:rPr lang="en-US" b="1" dirty="0"/>
              <a:t>Add the following CFHEADER tags to your </a:t>
            </a:r>
            <a:r>
              <a:rPr lang="en-US" b="1" dirty="0" err="1"/>
              <a:t>Application.cfm</a:t>
            </a:r>
            <a:r>
              <a:rPr lang="en-US" b="1" dirty="0"/>
              <a:t> or </a:t>
            </a:r>
            <a:r>
              <a:rPr lang="en-US" b="1" dirty="0" err="1"/>
              <a:t>Application.cfc</a:t>
            </a:r>
            <a:br>
              <a:rPr lang="en-US" dirty="0"/>
            </a:br>
            <a:r>
              <a:rPr lang="en-US" dirty="0"/>
              <a:t>&lt;</a:t>
            </a:r>
            <a:r>
              <a:rPr lang="en-US" dirty="0" err="1"/>
              <a:t>cfheader</a:t>
            </a:r>
            <a:r>
              <a:rPr lang="en-US" dirty="0"/>
              <a:t> name=“Content-Security-Policy" value="frame-ancestors 'none'”&gt;</a:t>
            </a:r>
            <a:br>
              <a:rPr lang="en-US" dirty="0"/>
            </a:br>
            <a:r>
              <a:rPr lang="en-US" dirty="0"/>
              <a:t>&lt;</a:t>
            </a:r>
            <a:r>
              <a:rPr lang="en-US" dirty="0" err="1"/>
              <a:t>cfheader</a:t>
            </a:r>
            <a:r>
              <a:rPr lang="en-US" dirty="0"/>
              <a:t> name=“X-Content-Security-Policy” value="frame-ancestors 'none'”&gt;</a:t>
            </a:r>
            <a:br>
              <a:rPr lang="en-US" dirty="0"/>
            </a:br>
            <a:r>
              <a:rPr lang="en-US" dirty="0"/>
              <a:t>&lt;</a:t>
            </a:r>
            <a:r>
              <a:rPr lang="en-US" dirty="0" err="1"/>
              <a:t>cfheader</a:t>
            </a:r>
            <a:r>
              <a:rPr lang="en-US" dirty="0"/>
              <a:t> name=“ X-</a:t>
            </a:r>
            <a:r>
              <a:rPr lang="en-US" dirty="0" err="1"/>
              <a:t>WebKit</a:t>
            </a:r>
            <a:r>
              <a:rPr lang="en-US" dirty="0"/>
              <a:t>-CSP” value="frame-ancestors 'none’”&gt;</a:t>
            </a:r>
            <a:br>
              <a:rPr lang="en-US" dirty="0"/>
            </a:br>
            <a:r>
              <a:rPr lang="en-US" b="1" dirty="0"/>
              <a:t>- or –</a:t>
            </a:r>
            <a:br>
              <a:rPr lang="en-US" dirty="0"/>
            </a:br>
            <a:r>
              <a:rPr lang="en-US" dirty="0"/>
              <a:t>&lt;</a:t>
            </a:r>
            <a:r>
              <a:rPr lang="en-US" dirty="0" err="1"/>
              <a:t>cfheader</a:t>
            </a:r>
            <a:r>
              <a:rPr lang="en-US" dirty="0"/>
              <a:t> name=“Content-Security-Policy" value="frame-ancestors 'self'”&gt;</a:t>
            </a:r>
            <a:br>
              <a:rPr lang="en-US" dirty="0"/>
            </a:br>
            <a:r>
              <a:rPr lang="en-US" dirty="0"/>
              <a:t>&lt;</a:t>
            </a:r>
            <a:r>
              <a:rPr lang="en-US" dirty="0" err="1"/>
              <a:t>cfheader</a:t>
            </a:r>
            <a:r>
              <a:rPr lang="en-US" dirty="0"/>
              <a:t> name=“X-Content-Security-Policy” value="frame-ancestors 'none'”&gt;</a:t>
            </a:r>
            <a:br>
              <a:rPr lang="en-US" dirty="0"/>
            </a:br>
            <a:r>
              <a:rPr lang="en-US" dirty="0"/>
              <a:t>&lt;</a:t>
            </a:r>
            <a:r>
              <a:rPr lang="en-US" dirty="0" err="1"/>
              <a:t>cfheader</a:t>
            </a:r>
            <a:r>
              <a:rPr lang="en-US" dirty="0"/>
              <a:t> name=“ X-</a:t>
            </a:r>
            <a:r>
              <a:rPr lang="en-US" dirty="0" err="1"/>
              <a:t>WebKit</a:t>
            </a:r>
            <a:r>
              <a:rPr lang="en-US" dirty="0"/>
              <a:t>-CSP” value="frame-ancestors 'none’”&gt;</a:t>
            </a:r>
            <a:br>
              <a:rPr lang="en-US" dirty="0"/>
            </a:br>
            <a:br>
              <a:rPr lang="en-US" dirty="0"/>
            </a:br>
            <a:r>
              <a:rPr lang="en-US" dirty="0"/>
              <a:t>more info: </a:t>
            </a:r>
            <a:r>
              <a:rPr lang="en-US" dirty="0">
                <a:hlinkClick r:id="rId3"/>
              </a:rPr>
              <a:t>https://caniuse.com/#search=Content%20Security%20Policy%201.0</a:t>
            </a:r>
            <a:r>
              <a:rPr lang="en-US" dirty="0"/>
              <a:t> </a:t>
            </a:r>
          </a:p>
          <a:p>
            <a:pPr lvl="3"/>
            <a:endParaRPr lang="en-US" dirty="0"/>
          </a:p>
          <a:p>
            <a:pPr lvl="2"/>
            <a:endParaRPr lang="en-US" dirty="0"/>
          </a:p>
          <a:p>
            <a:endParaRPr lang="en-US" dirty="0"/>
          </a:p>
        </p:txBody>
      </p:sp>
      <p:sp>
        <p:nvSpPr>
          <p:cNvPr id="4" name="Rectangle 1">
            <a:extLst>
              <a:ext uri="{FF2B5EF4-FFF2-40B4-BE49-F238E27FC236}">
                <a16:creationId xmlns:a16="http://schemas.microsoft.com/office/drawing/2014/main" id="{3D64FB64-D1D9-4C72-B176-096D2854E1A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Unicode MS"/>
              </a:rPr>
              <a:t>X-WebKit-CSP</a:t>
            </a:r>
            <a:r>
              <a:rPr kumimoji="0" lang="en-US" altLang="en-US" sz="3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2739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normAutofit fontScale="90000"/>
          </a:bodyPr>
          <a:lstStyle/>
          <a:p>
            <a:r>
              <a:rPr lang="en-US" dirty="0"/>
              <a:t>How to protect your web application from clickjacking</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a:xfrm>
            <a:off x="838200" y="1825624"/>
            <a:ext cx="10515600" cy="4738699"/>
          </a:xfrm>
        </p:spPr>
        <p:txBody>
          <a:bodyPr>
            <a:normAutofit lnSpcReduction="10000"/>
          </a:bodyPr>
          <a:lstStyle/>
          <a:p>
            <a:pPr marL="0" indent="0">
              <a:lnSpc>
                <a:spcPct val="120000"/>
              </a:lnSpc>
              <a:buNone/>
            </a:pPr>
            <a:r>
              <a:rPr lang="en-US" b="1" dirty="0"/>
              <a:t>What Are the Protections I can Add?</a:t>
            </a:r>
          </a:p>
          <a:p>
            <a:pPr marL="457200" indent="-457200">
              <a:lnSpc>
                <a:spcPct val="120000"/>
              </a:lnSpc>
              <a:buFont typeface="+mj-lt"/>
              <a:buAutoNum type="arabicPeriod" startAt="2"/>
            </a:pPr>
            <a:r>
              <a:rPr lang="en-US" sz="2200" b="1" dirty="0"/>
              <a:t>Add the following CFHEADER tag to your </a:t>
            </a:r>
            <a:r>
              <a:rPr lang="en-US" sz="2200" b="1" dirty="0" err="1"/>
              <a:t>Application.cfm</a:t>
            </a:r>
            <a:r>
              <a:rPr lang="en-US" sz="2200" b="1" dirty="0"/>
              <a:t> or </a:t>
            </a:r>
            <a:r>
              <a:rPr lang="en-US" sz="2200" b="1" dirty="0" err="1"/>
              <a:t>Application.cfc</a:t>
            </a:r>
            <a:br>
              <a:rPr lang="en-US" sz="2200" dirty="0"/>
            </a:br>
            <a:r>
              <a:rPr lang="en-US" sz="2200" dirty="0"/>
              <a:t>&lt;</a:t>
            </a:r>
            <a:r>
              <a:rPr lang="en-US" sz="2200" dirty="0" err="1"/>
              <a:t>cfheader</a:t>
            </a:r>
            <a:r>
              <a:rPr lang="en-US" sz="2200" dirty="0"/>
              <a:t> name="X-Frame-Options" value=“DENY"&gt;</a:t>
            </a:r>
            <a:br>
              <a:rPr lang="en-US" sz="2200" dirty="0"/>
            </a:br>
            <a:r>
              <a:rPr lang="en-US" sz="2200" dirty="0"/>
              <a:t>- or -</a:t>
            </a:r>
            <a:br>
              <a:rPr lang="en-US" sz="2200" dirty="0"/>
            </a:br>
            <a:r>
              <a:rPr lang="en-US" sz="2200" dirty="0"/>
              <a:t>&lt;</a:t>
            </a:r>
            <a:r>
              <a:rPr lang="en-US" sz="2200" dirty="0" err="1"/>
              <a:t>cfheader</a:t>
            </a:r>
            <a:r>
              <a:rPr lang="en-US" sz="2200" dirty="0"/>
              <a:t> name="X-Frame-Options" value=“SAMEORIGIN"&gt;</a:t>
            </a:r>
            <a:br>
              <a:rPr lang="en-US" sz="2200" dirty="0"/>
            </a:br>
            <a:br>
              <a:rPr lang="en-US" sz="2200" dirty="0"/>
            </a:br>
            <a:r>
              <a:rPr lang="en-US" sz="2200" dirty="0"/>
              <a:t>This option fills the gap for many other browsers (but not all) that do not support the </a:t>
            </a:r>
            <a:r>
              <a:rPr lang="en-US" sz="2200" b="1" dirty="0"/>
              <a:t>content-security-policy</a:t>
            </a:r>
            <a:r>
              <a:rPr lang="en-US" sz="2200" dirty="0"/>
              <a:t> header</a:t>
            </a:r>
            <a:br>
              <a:rPr lang="en-US" sz="2200" dirty="0"/>
            </a:br>
            <a:br>
              <a:rPr lang="en-US" sz="2200" dirty="0"/>
            </a:br>
            <a:r>
              <a:rPr lang="en-US" sz="2200" dirty="0"/>
              <a:t>see: </a:t>
            </a:r>
            <a:r>
              <a:rPr lang="en-US" sz="2200" dirty="0">
                <a:hlinkClick r:id="rId3"/>
              </a:rPr>
              <a:t>https://caniuse.com/#search=X-Frame-Options%20HTTP%20header</a:t>
            </a:r>
            <a:r>
              <a:rPr lang="en-US" sz="2200" dirty="0"/>
              <a:t> </a:t>
            </a:r>
            <a:endParaRPr lang="en-US" dirty="0"/>
          </a:p>
          <a:p>
            <a:endParaRPr lang="en-US" dirty="0"/>
          </a:p>
          <a:p>
            <a:pPr lvl="1"/>
            <a:endParaRPr lang="en-US" dirty="0"/>
          </a:p>
          <a:p>
            <a:pPr lvl="3"/>
            <a:endParaRPr lang="en-US" dirty="0"/>
          </a:p>
          <a:p>
            <a:pPr lvl="2"/>
            <a:endParaRPr lang="en-US" dirty="0"/>
          </a:p>
          <a:p>
            <a:endParaRPr lang="en-US" dirty="0"/>
          </a:p>
        </p:txBody>
      </p:sp>
    </p:spTree>
    <p:extLst>
      <p:ext uri="{BB962C8B-B14F-4D97-AF65-F5344CB8AC3E}">
        <p14:creationId xmlns:p14="http://schemas.microsoft.com/office/powerpoint/2010/main" val="1438469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normAutofit fontScale="90000"/>
          </a:bodyPr>
          <a:lstStyle/>
          <a:p>
            <a:r>
              <a:rPr lang="en-US" dirty="0"/>
              <a:t>How to protect your web application from clickjacking</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a:xfrm>
            <a:off x="838200" y="1825624"/>
            <a:ext cx="10515600" cy="4738699"/>
          </a:xfrm>
        </p:spPr>
        <p:txBody>
          <a:bodyPr>
            <a:normAutofit fontScale="92500" lnSpcReduction="10000"/>
          </a:bodyPr>
          <a:lstStyle/>
          <a:p>
            <a:pPr marL="0" indent="0">
              <a:lnSpc>
                <a:spcPct val="120000"/>
              </a:lnSpc>
              <a:buNone/>
            </a:pPr>
            <a:r>
              <a:rPr lang="en-US" b="1" dirty="0"/>
              <a:t>What Are the Protections I can Add?</a:t>
            </a:r>
          </a:p>
          <a:p>
            <a:pPr marL="457200" indent="-457200">
              <a:lnSpc>
                <a:spcPct val="120000"/>
              </a:lnSpc>
              <a:buFont typeface="+mj-lt"/>
              <a:buAutoNum type="arabicPeriod" startAt="3"/>
            </a:pPr>
            <a:r>
              <a:rPr lang="en-US" sz="2200" b="1" dirty="0"/>
              <a:t>Add a “Best-for-now Legacy Browser Frame Breaking Script”</a:t>
            </a:r>
            <a:br>
              <a:rPr lang="en-US" sz="2200" dirty="0"/>
            </a:br>
            <a:r>
              <a:rPr lang="en-US" sz="2200" dirty="0"/>
              <a:t>In the document HEAD element, add the following: </a:t>
            </a:r>
            <a:br>
              <a:rPr lang="en-US" sz="2200" dirty="0"/>
            </a:br>
            <a:r>
              <a:rPr lang="en-US" sz="1800" dirty="0"/>
              <a:t>&lt;style id="</a:t>
            </a:r>
            <a:r>
              <a:rPr lang="en-US" sz="1800" dirty="0" err="1"/>
              <a:t>antiClickjack</a:t>
            </a:r>
            <a:r>
              <a:rPr lang="en-US" sz="1800" dirty="0"/>
              <a:t>"&gt;body{</a:t>
            </a:r>
            <a:r>
              <a:rPr lang="en-US" sz="1800" dirty="0" err="1"/>
              <a:t>display:none</a:t>
            </a:r>
            <a:r>
              <a:rPr lang="en-US" sz="1800" dirty="0"/>
              <a:t> !important;}&lt;/style&gt;</a:t>
            </a:r>
            <a:br>
              <a:rPr lang="en-US" sz="1800" dirty="0"/>
            </a:br>
            <a:br>
              <a:rPr lang="en-US" sz="1800" dirty="0"/>
            </a:br>
            <a:r>
              <a:rPr lang="en-US" sz="1800" dirty="0"/>
              <a:t>And then delete that style by its ID immediately after in the script: </a:t>
            </a:r>
            <a:br>
              <a:rPr lang="en-US" sz="1800" dirty="0"/>
            </a:br>
            <a:r>
              <a:rPr lang="en-US" sz="1800" dirty="0"/>
              <a:t>&lt;script type="text/</a:t>
            </a:r>
            <a:r>
              <a:rPr lang="en-US" sz="1800" dirty="0" err="1"/>
              <a:t>javascript</a:t>
            </a:r>
            <a:r>
              <a:rPr lang="en-US" sz="1800" dirty="0"/>
              <a:t>"&gt;</a:t>
            </a:r>
            <a:br>
              <a:rPr lang="en-US" sz="1800" dirty="0"/>
            </a:br>
            <a:r>
              <a:rPr lang="en-US" sz="1800" dirty="0"/>
              <a:t>	if (self === top) {</a:t>
            </a:r>
            <a:br>
              <a:rPr lang="en-US" sz="1800" dirty="0"/>
            </a:br>
            <a:r>
              <a:rPr lang="en-US" sz="1800" dirty="0"/>
              <a:t>		</a:t>
            </a:r>
            <a:r>
              <a:rPr lang="en-US" sz="1800" dirty="0" err="1"/>
              <a:t>var</a:t>
            </a:r>
            <a:r>
              <a:rPr lang="en-US" sz="1800" dirty="0"/>
              <a:t> </a:t>
            </a:r>
            <a:r>
              <a:rPr lang="en-US" sz="1800" dirty="0" err="1"/>
              <a:t>antiClickjack</a:t>
            </a:r>
            <a:r>
              <a:rPr lang="en-US" sz="1800" dirty="0"/>
              <a:t> = </a:t>
            </a:r>
            <a:r>
              <a:rPr lang="en-US" sz="1800" dirty="0" err="1"/>
              <a:t>document.getElementById</a:t>
            </a:r>
            <a:r>
              <a:rPr lang="en-US" sz="1800" dirty="0"/>
              <a:t>("</a:t>
            </a:r>
            <a:r>
              <a:rPr lang="en-US" sz="1800" dirty="0" err="1"/>
              <a:t>antiClickjack</a:t>
            </a:r>
            <a:r>
              <a:rPr lang="en-US" sz="1800" dirty="0"/>
              <a:t>");</a:t>
            </a:r>
            <a:br>
              <a:rPr lang="en-US" sz="1800" dirty="0"/>
            </a:br>
            <a:r>
              <a:rPr lang="en-US" sz="1800" dirty="0"/>
              <a:t>		</a:t>
            </a:r>
            <a:r>
              <a:rPr lang="en-US" sz="1800" dirty="0" err="1"/>
              <a:t>antiClickjack.parentNode.removeChild</a:t>
            </a:r>
            <a:r>
              <a:rPr lang="en-US" sz="1800" dirty="0"/>
              <a:t>(</a:t>
            </a:r>
            <a:r>
              <a:rPr lang="en-US" sz="1800" dirty="0" err="1"/>
              <a:t>antiClickjack</a:t>
            </a:r>
            <a:r>
              <a:rPr lang="en-US" sz="1800" dirty="0"/>
              <a:t>);</a:t>
            </a:r>
            <a:br>
              <a:rPr lang="en-US" sz="1800" dirty="0"/>
            </a:br>
            <a:r>
              <a:rPr lang="en-US" sz="1800" dirty="0"/>
              <a:t>	} else {</a:t>
            </a:r>
          </a:p>
          <a:p>
            <a:pPr marL="0" indent="0">
              <a:lnSpc>
                <a:spcPct val="120000"/>
              </a:lnSpc>
              <a:buNone/>
            </a:pPr>
            <a:r>
              <a:rPr lang="en-US" sz="1800" dirty="0"/>
              <a:t>		</a:t>
            </a:r>
            <a:r>
              <a:rPr lang="en-US" sz="1800" dirty="0" err="1"/>
              <a:t>top.location</a:t>
            </a:r>
            <a:r>
              <a:rPr lang="en-US" sz="1800" dirty="0"/>
              <a:t> = </a:t>
            </a:r>
            <a:r>
              <a:rPr lang="en-US" sz="1800" dirty="0" err="1"/>
              <a:t>self.location</a:t>
            </a:r>
            <a:r>
              <a:rPr lang="en-US" sz="1800" dirty="0"/>
              <a:t>;</a:t>
            </a:r>
          </a:p>
          <a:p>
            <a:pPr marL="457200" indent="0">
              <a:lnSpc>
                <a:spcPct val="120000"/>
              </a:lnSpc>
              <a:buNone/>
            </a:pPr>
            <a:r>
              <a:rPr lang="en-US" sz="1800" dirty="0"/>
              <a:t>	}</a:t>
            </a:r>
            <a:br>
              <a:rPr lang="en-US" sz="1800" dirty="0"/>
            </a:br>
            <a:r>
              <a:rPr lang="en-US" sz="1800" dirty="0"/>
              <a:t>&lt;/script&gt;</a:t>
            </a:r>
          </a:p>
          <a:p>
            <a:pPr lvl="1"/>
            <a:endParaRPr lang="en-US" dirty="0"/>
          </a:p>
          <a:p>
            <a:pPr lvl="3"/>
            <a:endParaRPr lang="en-US" dirty="0"/>
          </a:p>
          <a:p>
            <a:pPr lvl="2"/>
            <a:endParaRPr lang="en-US" dirty="0"/>
          </a:p>
          <a:p>
            <a:endParaRPr lang="en-US" dirty="0"/>
          </a:p>
        </p:txBody>
      </p:sp>
    </p:spTree>
    <p:extLst>
      <p:ext uri="{BB962C8B-B14F-4D97-AF65-F5344CB8AC3E}">
        <p14:creationId xmlns:p14="http://schemas.microsoft.com/office/powerpoint/2010/main" val="4189322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normAutofit fontScale="90000"/>
          </a:bodyPr>
          <a:lstStyle/>
          <a:p>
            <a:r>
              <a:rPr lang="en-US" dirty="0"/>
              <a:t>How to protect your web application from clickjacking</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a:xfrm>
            <a:off x="838200" y="1825624"/>
            <a:ext cx="10515600" cy="4738699"/>
          </a:xfrm>
        </p:spPr>
        <p:txBody>
          <a:bodyPr>
            <a:normAutofit lnSpcReduction="10000"/>
          </a:bodyPr>
          <a:lstStyle/>
          <a:p>
            <a:pPr marL="0" indent="0">
              <a:lnSpc>
                <a:spcPct val="120000"/>
              </a:lnSpc>
              <a:buNone/>
            </a:pPr>
            <a:r>
              <a:rPr lang="en-US" b="1" dirty="0"/>
              <a:t>What Are the Protections I can Add?</a:t>
            </a:r>
          </a:p>
          <a:p>
            <a:pPr marL="457200" indent="-457200">
              <a:lnSpc>
                <a:spcPct val="120000"/>
              </a:lnSpc>
              <a:buFont typeface="+mj-lt"/>
              <a:buAutoNum type="arabicPeriod" startAt="4"/>
            </a:pPr>
            <a:r>
              <a:rPr lang="en-US" sz="2200" dirty="0"/>
              <a:t>If you would prefer, and you are using IIS, add the following code to your </a:t>
            </a:r>
            <a:r>
              <a:rPr lang="en-US" sz="2200" dirty="0" err="1"/>
              <a:t>web.config</a:t>
            </a:r>
            <a:r>
              <a:rPr lang="en-US" sz="2200" dirty="0"/>
              <a:t> file under &lt;configuration&gt;&lt;</a:t>
            </a:r>
            <a:r>
              <a:rPr lang="en-US" sz="2200" dirty="0" err="1"/>
              <a:t>system.webServer</a:t>
            </a:r>
            <a:r>
              <a:rPr lang="en-US" sz="2200" dirty="0"/>
              <a:t>&gt;&lt;</a:t>
            </a:r>
            <a:r>
              <a:rPr lang="en-US" sz="2200" dirty="0" err="1"/>
              <a:t>httpProtocol</a:t>
            </a:r>
            <a:r>
              <a:rPr lang="en-US" sz="2200" dirty="0"/>
              <a:t>&gt;   &lt;</a:t>
            </a:r>
            <a:r>
              <a:rPr lang="en-US" sz="2200" dirty="0" err="1"/>
              <a:t>customHeaders</a:t>
            </a:r>
            <a:r>
              <a:rPr lang="en-US" sz="2200" dirty="0"/>
              <a:t>&gt;</a:t>
            </a:r>
          </a:p>
          <a:p>
            <a:pPr marL="0" indent="0">
              <a:lnSpc>
                <a:spcPct val="120000"/>
              </a:lnSpc>
              <a:buNone/>
            </a:pPr>
            <a:r>
              <a:rPr lang="en-US" sz="2200" dirty="0"/>
              <a:t>	</a:t>
            </a:r>
            <a:r>
              <a:rPr lang="en-US" sz="1800" dirty="0"/>
              <a:t>&lt;clear /&gt;</a:t>
            </a:r>
            <a:br>
              <a:rPr lang="en-US" sz="1800" dirty="0"/>
            </a:br>
            <a:r>
              <a:rPr lang="en-US" sz="1800" dirty="0"/>
              <a:t>	</a:t>
            </a:r>
            <a:r>
              <a:rPr lang="en-US" sz="1600" dirty="0"/>
              <a:t>&lt;add name="Content-Security-Policy" value="frame-ancestors 'self' X-Frame-Options: </a:t>
            </a:r>
            <a:r>
              <a:rPr lang="en-US" sz="1600" dirty="0" err="1"/>
              <a:t>SAMEORIGIN;upgrade-insecure-requests</a:t>
            </a:r>
            <a:r>
              <a:rPr lang="en-US" sz="1600" dirty="0"/>
              <a:t>" /&gt;</a:t>
            </a:r>
          </a:p>
          <a:p>
            <a:pPr marL="0" indent="0">
              <a:lnSpc>
                <a:spcPct val="120000"/>
              </a:lnSpc>
              <a:buNone/>
            </a:pPr>
            <a:r>
              <a:rPr lang="en-US" sz="1600" dirty="0"/>
              <a:t>	&lt;add name="X-Content-Security-Policy" value="frame-ancestors 'none'" /&gt;</a:t>
            </a:r>
          </a:p>
          <a:p>
            <a:pPr marL="0" indent="0">
              <a:lnSpc>
                <a:spcPct val="120000"/>
              </a:lnSpc>
              <a:buNone/>
            </a:pPr>
            <a:r>
              <a:rPr lang="en-US" sz="1600" dirty="0"/>
              <a:t>	&lt;add name="X-</a:t>
            </a:r>
            <a:r>
              <a:rPr lang="en-US" sz="1600" dirty="0" err="1"/>
              <a:t>WebKit</a:t>
            </a:r>
            <a:r>
              <a:rPr lang="en-US" sz="1600" dirty="0"/>
              <a:t>-CSP" value="frame-ancestors 'none'" /&gt;</a:t>
            </a:r>
            <a:endParaRPr lang="en-US" sz="1800" dirty="0"/>
          </a:p>
          <a:p>
            <a:pPr marL="914400" lvl="2" indent="0">
              <a:buNone/>
            </a:pPr>
            <a:endParaRPr lang="en-US" dirty="0"/>
          </a:p>
          <a:p>
            <a:pPr marL="0" indent="0">
              <a:buNone/>
            </a:pPr>
            <a:r>
              <a:rPr lang="en-US" dirty="0">
                <a:hlinkClick r:id="rId3"/>
              </a:rPr>
              <a:t>Download example </a:t>
            </a:r>
            <a:r>
              <a:rPr lang="en-US" dirty="0" err="1">
                <a:hlinkClick r:id="rId3"/>
              </a:rPr>
              <a:t>web.config</a:t>
            </a:r>
            <a:r>
              <a:rPr lang="en-US" dirty="0"/>
              <a:t> </a:t>
            </a:r>
          </a:p>
        </p:txBody>
      </p:sp>
    </p:spTree>
    <p:extLst>
      <p:ext uri="{BB962C8B-B14F-4D97-AF65-F5344CB8AC3E}">
        <p14:creationId xmlns:p14="http://schemas.microsoft.com/office/powerpoint/2010/main" val="3359199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normAutofit fontScale="90000"/>
          </a:bodyPr>
          <a:lstStyle/>
          <a:p>
            <a:r>
              <a:rPr lang="en-US" dirty="0"/>
              <a:t>How to protect your web application from clickjacking</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a:xfrm>
            <a:off x="838200" y="1825624"/>
            <a:ext cx="10515600" cy="4738699"/>
          </a:xfrm>
        </p:spPr>
        <p:txBody>
          <a:bodyPr>
            <a:normAutofit/>
          </a:bodyPr>
          <a:lstStyle/>
          <a:p>
            <a:pPr marL="0" indent="0">
              <a:lnSpc>
                <a:spcPct val="120000"/>
              </a:lnSpc>
              <a:buNone/>
            </a:pPr>
            <a:r>
              <a:rPr lang="en-US" b="1" dirty="0"/>
              <a:t>Example</a:t>
            </a:r>
          </a:p>
          <a:p>
            <a:pPr marL="0" indent="0">
              <a:lnSpc>
                <a:spcPct val="120000"/>
              </a:lnSpc>
              <a:buNone/>
            </a:pPr>
            <a:r>
              <a:rPr lang="en-US" dirty="0"/>
              <a:t>Clickjacking Allowed: </a:t>
            </a:r>
            <a:r>
              <a:rPr lang="en-US" dirty="0">
                <a:hlinkClick r:id="rId3"/>
              </a:rPr>
              <a:t>https://www.seattlecfug.org/presentations/clickjacking.cfm</a:t>
            </a:r>
            <a:endParaRPr lang="en-US" dirty="0"/>
          </a:p>
          <a:p>
            <a:pPr marL="0" indent="0">
              <a:lnSpc>
                <a:spcPct val="120000"/>
              </a:lnSpc>
              <a:buNone/>
            </a:pPr>
            <a:endParaRPr lang="en-US" dirty="0"/>
          </a:p>
          <a:p>
            <a:pPr marL="0" indent="0">
              <a:lnSpc>
                <a:spcPct val="120000"/>
              </a:lnSpc>
              <a:buNone/>
            </a:pPr>
            <a:r>
              <a:rPr lang="en-US" dirty="0"/>
              <a:t>Clickjacking Not Allowed</a:t>
            </a:r>
            <a:r>
              <a:rPr lang="en-US"/>
              <a:t>: </a:t>
            </a:r>
            <a:r>
              <a:rPr lang="en-US">
                <a:hlinkClick r:id="rId4"/>
              </a:rPr>
              <a:t>https://www.seattlecfug.org/presentations/clickjackingDisallowed.cfm</a:t>
            </a:r>
            <a:r>
              <a:rPr lang="en-US"/>
              <a:t> </a:t>
            </a:r>
            <a:endParaRPr lang="en-US" dirty="0"/>
          </a:p>
        </p:txBody>
      </p:sp>
    </p:spTree>
    <p:extLst>
      <p:ext uri="{BB962C8B-B14F-4D97-AF65-F5344CB8AC3E}">
        <p14:creationId xmlns:p14="http://schemas.microsoft.com/office/powerpoint/2010/main" val="2142222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normAutofit fontScale="90000"/>
          </a:bodyPr>
          <a:lstStyle/>
          <a:p>
            <a:r>
              <a:rPr lang="en-US" dirty="0"/>
              <a:t>How to protect your web application from clickjacking</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a:xfrm>
            <a:off x="838200" y="1825624"/>
            <a:ext cx="10515600" cy="4738699"/>
          </a:xfrm>
        </p:spPr>
        <p:txBody>
          <a:bodyPr>
            <a:normAutofit/>
          </a:bodyPr>
          <a:lstStyle/>
          <a:p>
            <a:pPr marL="0" indent="0">
              <a:lnSpc>
                <a:spcPct val="120000"/>
              </a:lnSpc>
              <a:buNone/>
            </a:pPr>
            <a:r>
              <a:rPr lang="en-US" b="1" dirty="0"/>
              <a:t>References</a:t>
            </a:r>
          </a:p>
          <a:p>
            <a:pPr marL="514350" indent="-514350">
              <a:lnSpc>
                <a:spcPct val="120000"/>
              </a:lnSpc>
              <a:buFont typeface="+mj-lt"/>
              <a:buAutoNum type="arabicPeriod"/>
            </a:pPr>
            <a:r>
              <a:rPr lang="en-US" sz="2000" dirty="0"/>
              <a:t>OWASP Clickjacking Defense Cheat Sheet:</a:t>
            </a:r>
            <a:br>
              <a:rPr lang="en-US" sz="2000" dirty="0"/>
            </a:br>
            <a:r>
              <a:rPr lang="en-US" sz="2000" dirty="0">
                <a:hlinkClick r:id="rId3"/>
              </a:rPr>
              <a:t>https://www.owasp.org/index.php/Clickjacking_Defense_Cheat_Sheet</a:t>
            </a:r>
            <a:endParaRPr lang="en-US" sz="2000" dirty="0"/>
          </a:p>
          <a:p>
            <a:pPr marL="514350" indent="-514350">
              <a:lnSpc>
                <a:spcPct val="120000"/>
              </a:lnSpc>
              <a:buFont typeface="+mj-lt"/>
              <a:buAutoNum type="arabicPeriod"/>
            </a:pPr>
            <a:r>
              <a:rPr lang="en-US" sz="2000" dirty="0"/>
              <a:t>Can I Use? </a:t>
            </a:r>
            <a:r>
              <a:rPr lang="en-US" sz="2000" dirty="0">
                <a:hlinkClick r:id="rId4"/>
              </a:rPr>
              <a:t>https://caniuse.com</a:t>
            </a:r>
            <a:r>
              <a:rPr lang="en-US" sz="2000" dirty="0"/>
              <a:t> </a:t>
            </a:r>
          </a:p>
          <a:p>
            <a:pPr marL="514350" indent="-514350">
              <a:lnSpc>
                <a:spcPct val="120000"/>
              </a:lnSpc>
              <a:buFont typeface="+mj-lt"/>
              <a:buAutoNum type="arabicPeriod"/>
            </a:pPr>
            <a:r>
              <a:rPr lang="en-US" sz="2000" dirty="0" err="1"/>
              <a:t>Blackhat</a:t>
            </a:r>
            <a:r>
              <a:rPr lang="en-US" sz="2000" dirty="0"/>
              <a:t> 2013 – Clickjacking Revisited - A Perceptual View of UI Security: </a:t>
            </a:r>
            <a:r>
              <a:rPr lang="en-US" sz="2000" dirty="0">
                <a:hlinkClick r:id="rId5"/>
              </a:rPr>
              <a:t>https://www.youtube.com/watch?v=KUoHW3Eq-n4</a:t>
            </a:r>
            <a:r>
              <a:rPr lang="en-US" sz="2000" dirty="0"/>
              <a:t> </a:t>
            </a:r>
          </a:p>
          <a:p>
            <a:pPr marL="514350" indent="-514350">
              <a:lnSpc>
                <a:spcPct val="120000"/>
              </a:lnSpc>
              <a:buFont typeface="+mj-lt"/>
              <a:buAutoNum type="arabicPeriod"/>
            </a:pPr>
            <a:r>
              <a:rPr lang="en-US" sz="2000" dirty="0"/>
              <a:t>Burp Suite Professional  (will allow you to navigate to a page and write the script to test if a site is vulnerable to clickjacking) - </a:t>
            </a:r>
            <a:r>
              <a:rPr lang="en-US" sz="2000" dirty="0">
                <a:hlinkClick r:id="rId6"/>
              </a:rPr>
              <a:t>https://portswigger.net</a:t>
            </a:r>
            <a:r>
              <a:rPr lang="en-US" sz="2000" dirty="0"/>
              <a:t>  </a:t>
            </a:r>
          </a:p>
        </p:txBody>
      </p:sp>
    </p:spTree>
    <p:extLst>
      <p:ext uri="{BB962C8B-B14F-4D97-AF65-F5344CB8AC3E}">
        <p14:creationId xmlns:p14="http://schemas.microsoft.com/office/powerpoint/2010/main" val="888956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p:txBody>
          <a:bodyPr/>
          <a:lstStyle/>
          <a:p>
            <a:r>
              <a:rPr lang="en-US" dirty="0"/>
              <a:t>Tell us a little bit about who you are</a:t>
            </a:r>
          </a:p>
          <a:p>
            <a:r>
              <a:rPr lang="en-US" dirty="0"/>
              <a:t>Share with us what you would like to get from this user group</a:t>
            </a:r>
          </a:p>
          <a:p>
            <a:endParaRPr lang="en-US" dirty="0"/>
          </a:p>
          <a:p>
            <a:endParaRPr lang="en-US" dirty="0"/>
          </a:p>
          <a:p>
            <a:endParaRPr lang="en-US" dirty="0"/>
          </a:p>
        </p:txBody>
      </p:sp>
    </p:spTree>
    <p:extLst>
      <p:ext uri="{BB962C8B-B14F-4D97-AF65-F5344CB8AC3E}">
        <p14:creationId xmlns:p14="http://schemas.microsoft.com/office/powerpoint/2010/main" val="1012729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lstStyle/>
          <a:p>
            <a:r>
              <a:rPr lang="en-US" dirty="0"/>
              <a:t>CF Alive</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a:xfrm>
            <a:off x="6010344" y="1825625"/>
            <a:ext cx="5343455" cy="4351338"/>
          </a:xfrm>
        </p:spPr>
        <p:txBody>
          <a:bodyPr>
            <a:normAutofit/>
          </a:bodyPr>
          <a:lstStyle/>
          <a:p>
            <a:r>
              <a:rPr lang="en-US" dirty="0"/>
              <a:t>Book Recently Released by Michaela Light</a:t>
            </a:r>
          </a:p>
          <a:p>
            <a:pPr lvl="1"/>
            <a:endParaRPr lang="en-US" dirty="0"/>
          </a:p>
          <a:p>
            <a:pPr lvl="1"/>
            <a:endParaRPr lang="en-US" dirty="0"/>
          </a:p>
          <a:p>
            <a:endParaRPr lang="en-US" dirty="0"/>
          </a:p>
          <a:p>
            <a:pPr lvl="1"/>
            <a:endParaRPr lang="en-US" dirty="0"/>
          </a:p>
          <a:p>
            <a:pPr lvl="3"/>
            <a:endParaRPr lang="en-US" dirty="0"/>
          </a:p>
          <a:p>
            <a:pPr lvl="2"/>
            <a:endParaRPr lang="en-US" dirty="0"/>
          </a:p>
          <a:p>
            <a:endParaRPr lang="en-US" dirty="0"/>
          </a:p>
        </p:txBody>
      </p:sp>
      <p:pic>
        <p:nvPicPr>
          <p:cNvPr id="5" name="Picture 4" descr="Cf Alive - Making ColdFusion Modern, Vibrant and Secure">
            <a:extLst>
              <a:ext uri="{FF2B5EF4-FFF2-40B4-BE49-F238E27FC236}">
                <a16:creationId xmlns:a16="http://schemas.microsoft.com/office/drawing/2014/main" id="{599D1E1E-AF50-4B8B-B60E-FE652791EE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601" y="1867595"/>
            <a:ext cx="2628900" cy="4457700"/>
          </a:xfrm>
          <a:prstGeom prst="rect">
            <a:avLst/>
          </a:prstGeom>
        </p:spPr>
      </p:pic>
    </p:spTree>
    <p:extLst>
      <p:ext uri="{BB962C8B-B14F-4D97-AF65-F5344CB8AC3E}">
        <p14:creationId xmlns:p14="http://schemas.microsoft.com/office/powerpoint/2010/main" val="3292795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lstStyle/>
          <a:p>
            <a:r>
              <a:rPr lang="en-US" dirty="0"/>
              <a:t>Next Steps for the Seattle ColdFusion User Group</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p:txBody>
          <a:bodyPr>
            <a:normAutofit/>
          </a:bodyPr>
          <a:lstStyle/>
          <a:p>
            <a:r>
              <a:rPr lang="en-US" dirty="0"/>
              <a:t>Does this venue work for you?</a:t>
            </a:r>
          </a:p>
          <a:p>
            <a:r>
              <a:rPr lang="en-US" dirty="0"/>
              <a:t>Do you prefer meeting in person or online?</a:t>
            </a:r>
          </a:p>
          <a:p>
            <a:r>
              <a:rPr lang="en-US" dirty="0"/>
              <a:t>What would you like our group to focus on?</a:t>
            </a:r>
          </a:p>
          <a:p>
            <a:r>
              <a:rPr lang="en-US" dirty="0"/>
              <a:t>What topics would you like to hear?</a:t>
            </a:r>
            <a:br>
              <a:rPr lang="en-US" dirty="0"/>
            </a:br>
            <a:endParaRPr lang="en-US" dirty="0"/>
          </a:p>
          <a:p>
            <a:pPr lvl="1"/>
            <a:endParaRPr lang="en-US" dirty="0"/>
          </a:p>
          <a:p>
            <a:pPr lvl="1"/>
            <a:endParaRPr lang="en-US" dirty="0"/>
          </a:p>
          <a:p>
            <a:endParaRPr lang="en-US" dirty="0"/>
          </a:p>
          <a:p>
            <a:pPr lvl="1"/>
            <a:endParaRPr lang="en-US" dirty="0"/>
          </a:p>
          <a:p>
            <a:pPr lvl="3"/>
            <a:endParaRPr lang="en-US" dirty="0"/>
          </a:p>
          <a:p>
            <a:pPr lvl="2"/>
            <a:endParaRPr lang="en-US" dirty="0"/>
          </a:p>
          <a:p>
            <a:endParaRPr lang="en-US" dirty="0"/>
          </a:p>
        </p:txBody>
      </p:sp>
    </p:spTree>
    <p:extLst>
      <p:ext uri="{BB962C8B-B14F-4D97-AF65-F5344CB8AC3E}">
        <p14:creationId xmlns:p14="http://schemas.microsoft.com/office/powerpoint/2010/main" val="334652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lstStyle/>
          <a:p>
            <a:r>
              <a:rPr lang="en-US" dirty="0"/>
              <a:t>Next Month’s Meeting</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p:txBody>
          <a:bodyPr>
            <a:normAutofit/>
          </a:bodyPr>
          <a:lstStyle/>
          <a:p>
            <a:r>
              <a:rPr lang="en-US" dirty="0"/>
              <a:t>December 5, 2018 – </a:t>
            </a:r>
            <a:r>
              <a:rPr lang="en-US" dirty="0" err="1"/>
              <a:t>WeWork</a:t>
            </a:r>
            <a:r>
              <a:rPr lang="en-US" dirty="0"/>
              <a:t> – Lincoln Square – Bellevue</a:t>
            </a:r>
            <a:br>
              <a:rPr lang="en-US" dirty="0"/>
            </a:br>
            <a:r>
              <a:rPr lang="en-US" dirty="0"/>
              <a:t>Conference Room 5K </a:t>
            </a:r>
            <a:br>
              <a:rPr lang="en-US" dirty="0"/>
            </a:br>
            <a:endParaRPr lang="en-US" dirty="0"/>
          </a:p>
          <a:p>
            <a:pPr lvl="1"/>
            <a:endParaRPr lang="en-US" dirty="0"/>
          </a:p>
          <a:p>
            <a:pPr lvl="1"/>
            <a:endParaRPr lang="en-US" dirty="0"/>
          </a:p>
          <a:p>
            <a:endParaRPr lang="en-US" dirty="0"/>
          </a:p>
          <a:p>
            <a:pPr lvl="1"/>
            <a:endParaRPr lang="en-US" dirty="0"/>
          </a:p>
          <a:p>
            <a:pPr lvl="3"/>
            <a:endParaRPr lang="en-US" dirty="0"/>
          </a:p>
          <a:p>
            <a:pPr lvl="2"/>
            <a:endParaRPr lang="en-US" dirty="0"/>
          </a:p>
          <a:p>
            <a:endParaRPr lang="en-US" dirty="0"/>
          </a:p>
        </p:txBody>
      </p:sp>
    </p:spTree>
    <p:extLst>
      <p:ext uri="{BB962C8B-B14F-4D97-AF65-F5344CB8AC3E}">
        <p14:creationId xmlns:p14="http://schemas.microsoft.com/office/powerpoint/2010/main" val="698835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lstStyle/>
          <a:p>
            <a:r>
              <a:rPr lang="en-US" dirty="0"/>
              <a:t>Questions/Answers/Help!</a:t>
            </a:r>
          </a:p>
        </p:txBody>
      </p:sp>
    </p:spTree>
    <p:extLst>
      <p:ext uri="{BB962C8B-B14F-4D97-AF65-F5344CB8AC3E}">
        <p14:creationId xmlns:p14="http://schemas.microsoft.com/office/powerpoint/2010/main" val="285324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lstStyle/>
          <a:p>
            <a:r>
              <a:rPr lang="en-US" dirty="0"/>
              <a:t>Goals</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p:txBody>
          <a:bodyPr/>
          <a:lstStyle/>
          <a:p>
            <a:r>
              <a:rPr lang="en-US" dirty="0"/>
              <a:t>Assist ColdFusion Developers Throughout the </a:t>
            </a:r>
            <a:br>
              <a:rPr lang="en-US" dirty="0"/>
            </a:br>
            <a:r>
              <a:rPr lang="en-US" dirty="0"/>
              <a:t>Pacific Northwest</a:t>
            </a:r>
          </a:p>
          <a:p>
            <a:r>
              <a:rPr lang="en-US" dirty="0"/>
              <a:t>Promote ColdFusion Developers Throughout the </a:t>
            </a:r>
            <a:br>
              <a:rPr lang="en-US" dirty="0"/>
            </a:br>
            <a:r>
              <a:rPr lang="en-US" dirty="0"/>
              <a:t>Pacific Northwest</a:t>
            </a:r>
          </a:p>
          <a:p>
            <a:r>
              <a:rPr lang="en-US" dirty="0"/>
              <a:t>Connect Employers with ColdFusion Developers</a:t>
            </a:r>
          </a:p>
          <a:p>
            <a:r>
              <a:rPr lang="en-US" dirty="0"/>
              <a:t>Establish a Community of Friendship Between ColdFusion Developers</a:t>
            </a:r>
          </a:p>
          <a:p>
            <a:r>
              <a:rPr lang="en-US" dirty="0"/>
              <a:t>Provide Speaking Opportunities for ColdFusion Developers</a:t>
            </a:r>
          </a:p>
          <a:p>
            <a:r>
              <a:rPr lang="en-US" dirty="0"/>
              <a:t>Change the Perception of ColdFusion as a viable platform</a:t>
            </a:r>
          </a:p>
          <a:p>
            <a:endParaRPr lang="en-US" dirty="0"/>
          </a:p>
          <a:p>
            <a:endParaRPr lang="en-US" dirty="0"/>
          </a:p>
          <a:p>
            <a:endParaRPr lang="en-US" dirty="0"/>
          </a:p>
        </p:txBody>
      </p:sp>
    </p:spTree>
    <p:extLst>
      <p:ext uri="{BB962C8B-B14F-4D97-AF65-F5344CB8AC3E}">
        <p14:creationId xmlns:p14="http://schemas.microsoft.com/office/powerpoint/2010/main" val="2529876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noAutofit/>
          </a:bodyPr>
          <a:lstStyle/>
          <a:p>
            <a:r>
              <a:rPr lang="en-US" sz="3600" dirty="0"/>
              <a:t>How to protect your web application from SQL Injection Attacks</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a:xfrm>
            <a:off x="838200" y="1825624"/>
            <a:ext cx="10515600" cy="4738699"/>
          </a:xfrm>
        </p:spPr>
        <p:txBody>
          <a:bodyPr>
            <a:normAutofit fontScale="92500" lnSpcReduction="10000"/>
          </a:bodyPr>
          <a:lstStyle/>
          <a:p>
            <a:pPr marL="0" indent="0">
              <a:lnSpc>
                <a:spcPct val="120000"/>
              </a:lnSpc>
              <a:buNone/>
            </a:pPr>
            <a:r>
              <a:rPr lang="en-US" b="1" dirty="0"/>
              <a:t>What is a SQL Injection (</a:t>
            </a:r>
            <a:r>
              <a:rPr lang="en-US" b="1" dirty="0" err="1"/>
              <a:t>SQLi</a:t>
            </a:r>
            <a:r>
              <a:rPr lang="en-US" b="1" dirty="0"/>
              <a:t>) Attack?</a:t>
            </a:r>
          </a:p>
          <a:p>
            <a:pPr>
              <a:lnSpc>
                <a:spcPct val="120000"/>
              </a:lnSpc>
            </a:pPr>
            <a:r>
              <a:rPr lang="en-US" b="1" dirty="0"/>
              <a:t>SQL injection </a:t>
            </a:r>
            <a:r>
              <a:rPr lang="en-US" dirty="0"/>
              <a:t>is a </a:t>
            </a:r>
            <a:r>
              <a:rPr lang="en-US" dirty="0">
                <a:hlinkClick r:id="rId3" tooltip="Code injection"/>
              </a:rPr>
              <a:t>code injection</a:t>
            </a:r>
            <a:r>
              <a:rPr lang="en-US" dirty="0"/>
              <a:t> technique, used to </a:t>
            </a:r>
            <a:r>
              <a:rPr lang="en-US" dirty="0">
                <a:hlinkClick r:id="rId4" tooltip="Attack (computing)"/>
              </a:rPr>
              <a:t>attack</a:t>
            </a:r>
            <a:r>
              <a:rPr lang="en-US" dirty="0"/>
              <a:t> data-driven applications, in which nefarious </a:t>
            </a:r>
            <a:r>
              <a:rPr lang="en-US" dirty="0">
                <a:hlinkClick r:id="rId5" tooltip="SQL"/>
              </a:rPr>
              <a:t>SQL</a:t>
            </a:r>
            <a:r>
              <a:rPr lang="en-US" dirty="0"/>
              <a:t> statements are inserted into an entry field for execution (e.g. to dump the database contents to the attacker).</a:t>
            </a:r>
            <a:endParaRPr lang="en-US" b="1" dirty="0"/>
          </a:p>
          <a:p>
            <a:pPr>
              <a:lnSpc>
                <a:spcPct val="120000"/>
              </a:lnSpc>
            </a:pPr>
            <a:r>
              <a:rPr lang="en-US" dirty="0"/>
              <a:t>SQL injection must exploit a </a:t>
            </a:r>
            <a:r>
              <a:rPr lang="en-US" dirty="0">
                <a:hlinkClick r:id="rId6" tooltip="Security vulnerability"/>
              </a:rPr>
              <a:t>security vulnerability</a:t>
            </a:r>
            <a:r>
              <a:rPr lang="en-US" dirty="0"/>
              <a:t> in an application's software, for example, when user input is either incorrectly filtered for </a:t>
            </a:r>
            <a:r>
              <a:rPr lang="en-US" dirty="0">
                <a:hlinkClick r:id="rId7" tooltip="String literal"/>
              </a:rPr>
              <a:t>string literal</a:t>
            </a:r>
            <a:r>
              <a:rPr lang="en-US" dirty="0"/>
              <a:t> </a:t>
            </a:r>
            <a:r>
              <a:rPr lang="en-US" dirty="0">
                <a:hlinkClick r:id="rId8" tooltip="Escape sequence"/>
              </a:rPr>
              <a:t>escape characters</a:t>
            </a:r>
            <a:r>
              <a:rPr lang="en-US" dirty="0"/>
              <a:t> embedded in SQL statements or user input is not </a:t>
            </a:r>
            <a:r>
              <a:rPr lang="en-US" dirty="0">
                <a:hlinkClick r:id="rId9" tooltip="Strongly-typed programming language"/>
              </a:rPr>
              <a:t>strongly typed</a:t>
            </a:r>
            <a:r>
              <a:rPr lang="en-US" dirty="0"/>
              <a:t> and unexpectedly executed.</a:t>
            </a:r>
            <a:endParaRPr lang="en-US" b="1" dirty="0"/>
          </a:p>
          <a:p>
            <a:pPr marL="0" indent="0">
              <a:lnSpc>
                <a:spcPct val="120000"/>
              </a:lnSpc>
              <a:buNone/>
            </a:pPr>
            <a:endParaRPr lang="en-US" b="1" dirty="0"/>
          </a:p>
        </p:txBody>
      </p:sp>
    </p:spTree>
    <p:extLst>
      <p:ext uri="{BB962C8B-B14F-4D97-AF65-F5344CB8AC3E}">
        <p14:creationId xmlns:p14="http://schemas.microsoft.com/office/powerpoint/2010/main" val="847950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noAutofit/>
          </a:bodyPr>
          <a:lstStyle/>
          <a:p>
            <a:r>
              <a:rPr lang="en-US" sz="3600" dirty="0"/>
              <a:t>How to protect your web application from SQL Injection Attacks</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a:xfrm>
            <a:off x="838200" y="1825624"/>
            <a:ext cx="10515600" cy="4738699"/>
          </a:xfrm>
        </p:spPr>
        <p:txBody>
          <a:bodyPr>
            <a:normAutofit/>
          </a:bodyPr>
          <a:lstStyle/>
          <a:p>
            <a:pPr marL="0" indent="0">
              <a:lnSpc>
                <a:spcPct val="120000"/>
              </a:lnSpc>
              <a:buNone/>
            </a:pPr>
            <a:r>
              <a:rPr lang="en-US" b="1" dirty="0"/>
              <a:t>How can I protect my application from this type of attack?</a:t>
            </a:r>
          </a:p>
          <a:p>
            <a:pPr>
              <a:lnSpc>
                <a:spcPct val="120000"/>
              </a:lnSpc>
            </a:pPr>
            <a:r>
              <a:rPr lang="en-US" dirty="0"/>
              <a:t>Utilize the Principle of Least Privilege</a:t>
            </a:r>
          </a:p>
          <a:p>
            <a:pPr>
              <a:lnSpc>
                <a:spcPct val="120000"/>
              </a:lnSpc>
            </a:pPr>
            <a:r>
              <a:rPr lang="en-US" dirty="0"/>
              <a:t>Use the appropriate data type for each field in you database</a:t>
            </a:r>
          </a:p>
          <a:p>
            <a:pPr>
              <a:lnSpc>
                <a:spcPct val="120000"/>
              </a:lnSpc>
            </a:pPr>
            <a:r>
              <a:rPr lang="en-US" dirty="0"/>
              <a:t>Validate all user provided data PRIOR to it touching the database</a:t>
            </a:r>
          </a:p>
          <a:p>
            <a:pPr>
              <a:lnSpc>
                <a:spcPct val="120000"/>
              </a:lnSpc>
            </a:pPr>
            <a:r>
              <a:rPr lang="en-US" dirty="0"/>
              <a:t>USE </a:t>
            </a:r>
            <a:r>
              <a:rPr lang="en-US" dirty="0" err="1"/>
              <a:t>CFQueryParam</a:t>
            </a:r>
            <a:r>
              <a:rPr lang="en-US" dirty="0"/>
              <a:t> and </a:t>
            </a:r>
            <a:r>
              <a:rPr lang="en-US" dirty="0" err="1"/>
              <a:t>CFProcParam</a:t>
            </a:r>
            <a:r>
              <a:rPr lang="en-US" dirty="0"/>
              <a:t> tags with all of your queries/stored procedures</a:t>
            </a:r>
          </a:p>
          <a:p>
            <a:pPr>
              <a:lnSpc>
                <a:spcPct val="120000"/>
              </a:lnSpc>
            </a:pPr>
            <a:endParaRPr lang="en-US" b="1" dirty="0"/>
          </a:p>
          <a:p>
            <a:pPr>
              <a:lnSpc>
                <a:spcPct val="120000"/>
              </a:lnSpc>
            </a:pPr>
            <a:endParaRPr lang="en-US" b="1" dirty="0"/>
          </a:p>
          <a:p>
            <a:pPr marL="0" indent="0">
              <a:lnSpc>
                <a:spcPct val="120000"/>
              </a:lnSpc>
              <a:buNone/>
            </a:pPr>
            <a:endParaRPr lang="en-US" b="1" dirty="0"/>
          </a:p>
        </p:txBody>
      </p:sp>
    </p:spTree>
    <p:extLst>
      <p:ext uri="{BB962C8B-B14F-4D97-AF65-F5344CB8AC3E}">
        <p14:creationId xmlns:p14="http://schemas.microsoft.com/office/powerpoint/2010/main" val="70928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noAutofit/>
          </a:bodyPr>
          <a:lstStyle/>
          <a:p>
            <a:r>
              <a:rPr lang="en-US" sz="3600" dirty="0"/>
              <a:t>How to protect your web application from SQL Injection Attacks</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a:xfrm>
            <a:off x="838200" y="1825624"/>
            <a:ext cx="10515600" cy="4738699"/>
          </a:xfrm>
        </p:spPr>
        <p:txBody>
          <a:bodyPr>
            <a:normAutofit/>
          </a:bodyPr>
          <a:lstStyle/>
          <a:p>
            <a:pPr marL="0" indent="0">
              <a:lnSpc>
                <a:spcPct val="120000"/>
              </a:lnSpc>
              <a:buNone/>
            </a:pPr>
            <a:r>
              <a:rPr lang="en-US" b="1" dirty="0"/>
              <a:t>Principle of Least </a:t>
            </a:r>
            <a:r>
              <a:rPr lang="en-US" b="1" dirty="0" err="1"/>
              <a:t>Priviledge</a:t>
            </a:r>
            <a:endParaRPr lang="en-US" b="1" dirty="0"/>
          </a:p>
          <a:p>
            <a:pPr marL="0" indent="0">
              <a:lnSpc>
                <a:spcPct val="120000"/>
              </a:lnSpc>
              <a:buNone/>
            </a:pPr>
            <a:r>
              <a:rPr lang="en-US" dirty="0"/>
              <a:t>Each query or stored procedure call should utilize the lowest permission level possible required to execute that query or stored procedure</a:t>
            </a:r>
          </a:p>
          <a:p>
            <a:pPr>
              <a:lnSpc>
                <a:spcPct val="120000"/>
              </a:lnSpc>
            </a:pPr>
            <a:endParaRPr lang="en-US" b="1" dirty="0"/>
          </a:p>
          <a:p>
            <a:pPr marL="0" indent="0">
              <a:lnSpc>
                <a:spcPct val="120000"/>
              </a:lnSpc>
              <a:buNone/>
            </a:pPr>
            <a:endParaRPr lang="en-US" b="1" dirty="0"/>
          </a:p>
        </p:txBody>
      </p:sp>
    </p:spTree>
    <p:extLst>
      <p:ext uri="{BB962C8B-B14F-4D97-AF65-F5344CB8AC3E}">
        <p14:creationId xmlns:p14="http://schemas.microsoft.com/office/powerpoint/2010/main" val="2185824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noAutofit/>
          </a:bodyPr>
          <a:lstStyle/>
          <a:p>
            <a:r>
              <a:rPr lang="en-US" sz="3600" dirty="0"/>
              <a:t>How to protect your web application from SQL Injection Attacks</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a:xfrm>
            <a:off x="838200" y="1825624"/>
            <a:ext cx="10515600" cy="4738699"/>
          </a:xfrm>
        </p:spPr>
        <p:txBody>
          <a:bodyPr>
            <a:normAutofit/>
          </a:bodyPr>
          <a:lstStyle/>
          <a:p>
            <a:pPr marL="0" indent="0">
              <a:lnSpc>
                <a:spcPct val="120000"/>
              </a:lnSpc>
              <a:buNone/>
            </a:pPr>
            <a:r>
              <a:rPr lang="en-US" b="1" dirty="0"/>
              <a:t>Use the appropriate datatype for each database field</a:t>
            </a:r>
          </a:p>
          <a:p>
            <a:pPr>
              <a:lnSpc>
                <a:spcPct val="120000"/>
              </a:lnSpc>
            </a:pPr>
            <a:r>
              <a:rPr lang="en-US" dirty="0"/>
              <a:t>Avoid using varchar/text other field that accept free-form characters when data would not be free-form</a:t>
            </a:r>
          </a:p>
          <a:p>
            <a:pPr lvl="1">
              <a:lnSpc>
                <a:spcPct val="120000"/>
              </a:lnSpc>
            </a:pPr>
            <a:r>
              <a:rPr lang="en-US" dirty="0"/>
              <a:t>Dates/Times</a:t>
            </a:r>
          </a:p>
          <a:p>
            <a:pPr lvl="1">
              <a:lnSpc>
                <a:spcPct val="120000"/>
              </a:lnSpc>
            </a:pPr>
            <a:r>
              <a:rPr lang="en-US" dirty="0"/>
              <a:t>Numbers</a:t>
            </a:r>
          </a:p>
          <a:p>
            <a:pPr>
              <a:lnSpc>
                <a:spcPct val="120000"/>
              </a:lnSpc>
            </a:pPr>
            <a:endParaRPr lang="en-US" b="1" dirty="0"/>
          </a:p>
          <a:p>
            <a:pPr marL="0" indent="0">
              <a:lnSpc>
                <a:spcPct val="120000"/>
              </a:lnSpc>
              <a:buNone/>
            </a:pPr>
            <a:endParaRPr lang="en-US" b="1" dirty="0"/>
          </a:p>
        </p:txBody>
      </p:sp>
    </p:spTree>
    <p:extLst>
      <p:ext uri="{BB962C8B-B14F-4D97-AF65-F5344CB8AC3E}">
        <p14:creationId xmlns:p14="http://schemas.microsoft.com/office/powerpoint/2010/main" val="832096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noAutofit/>
          </a:bodyPr>
          <a:lstStyle/>
          <a:p>
            <a:r>
              <a:rPr lang="en-US" sz="3600" dirty="0"/>
              <a:t>How to protect your web application from SQL Injection Attacks</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a:xfrm>
            <a:off x="838200" y="1825624"/>
            <a:ext cx="10515600" cy="4738699"/>
          </a:xfrm>
        </p:spPr>
        <p:txBody>
          <a:bodyPr>
            <a:normAutofit/>
          </a:bodyPr>
          <a:lstStyle/>
          <a:p>
            <a:pPr marL="0" indent="0">
              <a:lnSpc>
                <a:spcPct val="120000"/>
              </a:lnSpc>
              <a:buNone/>
            </a:pPr>
            <a:r>
              <a:rPr lang="en-US" b="1" dirty="0"/>
              <a:t>Validate all user provided data PRIOR to it touching the dB</a:t>
            </a:r>
          </a:p>
          <a:p>
            <a:pPr>
              <a:lnSpc>
                <a:spcPct val="120000"/>
              </a:lnSpc>
            </a:pPr>
            <a:r>
              <a:rPr lang="en-US" dirty="0"/>
              <a:t>Validate all user provided data client-side that it conforms to what is expected</a:t>
            </a:r>
          </a:p>
          <a:p>
            <a:pPr>
              <a:lnSpc>
                <a:spcPct val="120000"/>
              </a:lnSpc>
            </a:pPr>
            <a:r>
              <a:rPr lang="en-US" dirty="0"/>
              <a:t>Use the following functions to validate data server side: </a:t>
            </a:r>
            <a:r>
              <a:rPr lang="en-US" dirty="0" err="1"/>
              <a:t>IsNumeric</a:t>
            </a:r>
            <a:r>
              <a:rPr lang="en-US" dirty="0"/>
              <a:t>, </a:t>
            </a:r>
            <a:r>
              <a:rPr lang="en-US" dirty="0" err="1"/>
              <a:t>IsDate</a:t>
            </a:r>
            <a:r>
              <a:rPr lang="en-US" dirty="0"/>
              <a:t>, </a:t>
            </a:r>
            <a:r>
              <a:rPr lang="en-US" dirty="0" err="1"/>
              <a:t>IsValid</a:t>
            </a:r>
            <a:endParaRPr lang="en-US" dirty="0"/>
          </a:p>
          <a:p>
            <a:pPr>
              <a:lnSpc>
                <a:spcPct val="120000"/>
              </a:lnSpc>
            </a:pPr>
            <a:endParaRPr lang="en-US" b="1" dirty="0"/>
          </a:p>
          <a:p>
            <a:pPr marL="0" indent="0">
              <a:lnSpc>
                <a:spcPct val="120000"/>
              </a:lnSpc>
              <a:buNone/>
            </a:pPr>
            <a:endParaRPr lang="en-US" b="1" dirty="0"/>
          </a:p>
        </p:txBody>
      </p:sp>
    </p:spTree>
    <p:extLst>
      <p:ext uri="{BB962C8B-B14F-4D97-AF65-F5344CB8AC3E}">
        <p14:creationId xmlns:p14="http://schemas.microsoft.com/office/powerpoint/2010/main" val="803549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811</TotalTime>
  <Words>1261</Words>
  <Application>Microsoft Office PowerPoint</Application>
  <PresentationFormat>Widescreen</PresentationFormat>
  <Paragraphs>179</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Arial Black</vt:lpstr>
      <vt:lpstr>Arial Unicode MS</vt:lpstr>
      <vt:lpstr>Calibri</vt:lpstr>
      <vt:lpstr>Calibri Light</vt:lpstr>
      <vt:lpstr>Open Sans</vt:lpstr>
      <vt:lpstr>Wingdings</vt:lpstr>
      <vt:lpstr>Office Theme</vt:lpstr>
      <vt:lpstr>November 2018</vt:lpstr>
      <vt:lpstr>Agenda</vt:lpstr>
      <vt:lpstr>Introductions</vt:lpstr>
      <vt:lpstr>Goals</vt:lpstr>
      <vt:lpstr>How to protect your web application from SQL Injection Attacks</vt:lpstr>
      <vt:lpstr>How to protect your web application from SQL Injection Attacks</vt:lpstr>
      <vt:lpstr>How to protect your web application from SQL Injection Attacks</vt:lpstr>
      <vt:lpstr>How to protect your web application from SQL Injection Attacks</vt:lpstr>
      <vt:lpstr>How to protect your web application from SQL Injection Attacks</vt:lpstr>
      <vt:lpstr>How to protect your web application from SQL Injection Attacks</vt:lpstr>
      <vt:lpstr>How to protect your web application from SQL Injection Attacks</vt:lpstr>
      <vt:lpstr>How to protect your web application from SQL Injection Attacks</vt:lpstr>
      <vt:lpstr>How to protect your web application from SQL Injection Attacks</vt:lpstr>
      <vt:lpstr>How to protect your web application from XSS Attacks</vt:lpstr>
      <vt:lpstr>How to protect your web application from XSS Attacks</vt:lpstr>
      <vt:lpstr>How to protect your web application from XSS Attacks</vt:lpstr>
      <vt:lpstr>How to protect your web application from XSS Attacks</vt:lpstr>
      <vt:lpstr>How to protect your web application from XSS Attacks</vt:lpstr>
      <vt:lpstr>How to protect your web application from XSS Attacks</vt:lpstr>
      <vt:lpstr>How to protect your web application from XSS Attacks</vt:lpstr>
      <vt:lpstr>How to protect your web application from XSS Attacks</vt:lpstr>
      <vt:lpstr>How to protect your web application from clickjacking</vt:lpstr>
      <vt:lpstr>How to protect your web application from clickjacking</vt:lpstr>
      <vt:lpstr>How to protect your web application from clickjacking</vt:lpstr>
      <vt:lpstr>How to protect your web application from clickjacking</vt:lpstr>
      <vt:lpstr>How to protect your web application from clickjacking</vt:lpstr>
      <vt:lpstr>How to protect your web application from clickjacking</vt:lpstr>
      <vt:lpstr>How to protect your web application from clickjacking</vt:lpstr>
      <vt:lpstr>How to protect your web application from clickjacking</vt:lpstr>
      <vt:lpstr>CF Alive</vt:lpstr>
      <vt:lpstr>Next Steps for the Seattle ColdFusion User Group</vt:lpstr>
      <vt:lpstr>Next Month’s Meeting</vt:lpstr>
      <vt:lpstr>Questions/Answers/Help!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 O'Daniel</dc:creator>
  <cp:lastModifiedBy>Leon O'Daniel</cp:lastModifiedBy>
  <cp:revision>81</cp:revision>
  <dcterms:created xsi:type="dcterms:W3CDTF">2017-08-08T15:52:53Z</dcterms:created>
  <dcterms:modified xsi:type="dcterms:W3CDTF">2018-11-08T00:19:09Z</dcterms:modified>
</cp:coreProperties>
</file>