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5" r:id="rId3"/>
    <p:sldId id="348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7" r:id="rId12"/>
    <p:sldId id="375" r:id="rId13"/>
    <p:sldId id="378" r:id="rId14"/>
    <p:sldId id="379" r:id="rId15"/>
    <p:sldId id="380" r:id="rId16"/>
    <p:sldId id="382" r:id="rId17"/>
    <p:sldId id="381" r:id="rId18"/>
    <p:sldId id="367" r:id="rId19"/>
    <p:sldId id="383" r:id="rId20"/>
    <p:sldId id="365" r:id="rId21"/>
    <p:sldId id="3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51FB89-C58B-41EA-9F30-59EC61C21B4B}">
          <p14:sldIdLst>
            <p14:sldId id="256"/>
            <p14:sldId id="315"/>
            <p14:sldId id="348"/>
            <p14:sldId id="368"/>
            <p14:sldId id="369"/>
            <p14:sldId id="370"/>
            <p14:sldId id="371"/>
            <p14:sldId id="372"/>
            <p14:sldId id="373"/>
            <p14:sldId id="374"/>
            <p14:sldId id="377"/>
            <p14:sldId id="375"/>
            <p14:sldId id="378"/>
            <p14:sldId id="379"/>
            <p14:sldId id="380"/>
          </p14:sldIdLst>
        </p14:section>
        <p14:section name="Untitled Section" id="{BAD49602-FE5A-45E9-A9FB-2D86FDA4F3EC}">
          <p14:sldIdLst>
            <p14:sldId id="382"/>
            <p14:sldId id="381"/>
            <p14:sldId id="367"/>
            <p14:sldId id="383"/>
            <p14:sldId id="365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81" autoAdjust="0"/>
  </p:normalViewPr>
  <p:slideViewPr>
    <p:cSldViewPr snapToGrid="0">
      <p:cViewPr varScale="1">
        <p:scale>
          <a:sx n="139" d="100"/>
          <a:sy n="139" d="100"/>
        </p:scale>
        <p:origin x="58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231E-1A1C-485A-8D56-58C521CDA3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1421-C841-4EC7-A6E9-0EE24502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uthorize.net/hello_world/testing_guid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2.authorize.net/gateway/transact.dl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test.authorize.net/xml/v1/request.api" TargetMode="External"/><Relationship Id="rId5" Type="http://schemas.openxmlformats.org/officeDocument/2006/relationships/hyperlink" Target="https://test.authorize.net/gateway/transact.dll" TargetMode="External"/><Relationship Id="rId4" Type="http://schemas.openxmlformats.org/officeDocument/2006/relationships/hyperlink" Target="https://api.authorize.net/xml/v1/request.ap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horize.net/content/dam/anet-redesign/documents/AIM_guide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uthorize.net/api/reference/index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coldfusion/developing-applications/the-cfml-programming-language/using-regular-expressions-in-functions/regular-expression-syntax.html" TargetMode="External"/><Relationship Id="rId7" Type="http://schemas.openxmlformats.org/officeDocument/2006/relationships/hyperlink" Target="https://helpx.adobe.com/coldfusion/developing-applications/the-cfml-programming-language/using-regular-expressions-in-functions/regular-expression-syntax.html#Usingcharacterclass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lpx.adobe.com/coldfusion/cfml-reference/coldfusion-functions/functions-m-r/rereplace.html" TargetMode="External"/><Relationship Id="rId5" Type="http://schemas.openxmlformats.org/officeDocument/2006/relationships/hyperlink" Target="https://helpx.adobe.com/coldfusion/cfml-reference/coldfusion-functions/functions-m-r/rematch.html" TargetMode="External"/><Relationship Id="rId4" Type="http://schemas.openxmlformats.org/officeDocument/2006/relationships/hyperlink" Target="https://helpx.adobe.com/coldfusion/cfml-reference/coldfusion-functions/functions-m-r/refind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fsummit.adobeevent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uthorize.net/hello_world/sandbo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test.authorize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1" y="1480008"/>
            <a:ext cx="3962400" cy="171887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May</a:t>
            </a:r>
            <a:br>
              <a:rPr lang="en-US" dirty="0"/>
            </a:br>
            <a:r>
              <a:rPr lang="en-U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2865C-BCDD-95AC-7573-DEF9E5B2D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07A1-4515-67F3-20B8-1DC84E95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D2BA8-2743-3F37-8796-92325809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/>
              <a:t>Safeguarding your API Login ID and Transaction Key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7200" i="1" dirty="0"/>
              <a:t>Store the credentials encrypted in the database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4400" i="1" dirty="0"/>
              <a:t>&lt;</a:t>
            </a:r>
            <a:r>
              <a:rPr lang="en-US" sz="4400" i="1" dirty="0" err="1"/>
              <a:t>cfscript</a:t>
            </a:r>
            <a:r>
              <a:rPr lang="en-US" sz="4400" i="1" dirty="0"/>
              <a:t>&gt;</a:t>
            </a:r>
          </a:p>
          <a:p>
            <a:pPr marL="0" indent="0">
              <a:buNone/>
            </a:pPr>
            <a:r>
              <a:rPr lang="en-US" sz="4400" i="1" dirty="0"/>
              <a:t>    </a:t>
            </a:r>
            <a:r>
              <a:rPr lang="en-US" sz="4400" i="1" dirty="0" err="1"/>
              <a:t>VARIABLES.APILoginId</a:t>
            </a:r>
            <a:r>
              <a:rPr lang="en-US" sz="4400" i="1" dirty="0"/>
              <a:t> = “Your API Login ID";</a:t>
            </a:r>
          </a:p>
          <a:p>
            <a:pPr marL="0" indent="0">
              <a:buNone/>
            </a:pPr>
            <a:r>
              <a:rPr lang="en-US" sz="4400" i="1" dirty="0"/>
              <a:t>    </a:t>
            </a:r>
            <a:r>
              <a:rPr lang="en-US" sz="4400" i="1" dirty="0" err="1"/>
              <a:t>VARIABLES.TransactionKey</a:t>
            </a:r>
            <a:r>
              <a:rPr lang="en-US" sz="4400" i="1" dirty="0"/>
              <a:t> = “Your Transaction Key";</a:t>
            </a:r>
          </a:p>
          <a:p>
            <a:pPr marL="0" indent="0">
              <a:buNone/>
            </a:pPr>
            <a:r>
              <a:rPr lang="en-US" sz="4400" i="1" dirty="0"/>
              <a:t>    </a:t>
            </a:r>
            <a:r>
              <a:rPr lang="en-US" sz="4400" i="1" dirty="0" err="1"/>
              <a:t>VARIABLES.EncryptionKey</a:t>
            </a:r>
            <a:r>
              <a:rPr lang="en-US" sz="4400" i="1" dirty="0"/>
              <a:t> = </a:t>
            </a:r>
            <a:r>
              <a:rPr lang="en-US" sz="4400" i="1" dirty="0" err="1"/>
              <a:t>generateSecretKey</a:t>
            </a:r>
            <a:r>
              <a:rPr lang="en-US" sz="4400" i="1" dirty="0"/>
              <a:t>('AES'); </a:t>
            </a:r>
          </a:p>
          <a:p>
            <a:pPr marL="0" indent="0">
              <a:buNone/>
            </a:pPr>
            <a:endParaRPr lang="en-US" sz="4400" i="1" dirty="0"/>
          </a:p>
          <a:p>
            <a:pPr marL="0" indent="0">
              <a:buNone/>
            </a:pPr>
            <a:r>
              <a:rPr lang="en-US" sz="4400" i="1" dirty="0"/>
              <a:t>    // Encrypt Using AES Cipher Block Chaining (CBC) mode </a:t>
            </a:r>
          </a:p>
          <a:p>
            <a:pPr marL="0" indent="0">
              <a:buNone/>
            </a:pPr>
            <a:r>
              <a:rPr lang="en-US" sz="4400" i="1" dirty="0"/>
              <a:t>    </a:t>
            </a:r>
            <a:r>
              <a:rPr lang="en-US" sz="4400" i="1" dirty="0" err="1"/>
              <a:t>VARIABLES.encAPILoginId</a:t>
            </a:r>
            <a:r>
              <a:rPr lang="en-US" sz="4400" i="1" dirty="0"/>
              <a:t> = Encrypt(</a:t>
            </a:r>
            <a:r>
              <a:rPr lang="en-US" sz="4400" i="1" dirty="0" err="1"/>
              <a:t>VARIABLES.APILoginId</a:t>
            </a:r>
            <a:r>
              <a:rPr lang="en-US" sz="4400" i="1" dirty="0"/>
              <a:t>, </a:t>
            </a:r>
            <a:r>
              <a:rPr lang="en-US" sz="4400" i="1" dirty="0" err="1"/>
              <a:t>VARIABLES.EncryptionKey</a:t>
            </a:r>
            <a:r>
              <a:rPr lang="en-US" sz="4400" i="1" dirty="0"/>
              <a:t>, 'AES/CBC/PKCS5Padding', 'HEX');</a:t>
            </a:r>
          </a:p>
          <a:p>
            <a:pPr marL="0" indent="0">
              <a:buNone/>
            </a:pPr>
            <a:r>
              <a:rPr lang="en-US" sz="4400" i="1" dirty="0"/>
              <a:t>    </a:t>
            </a:r>
            <a:r>
              <a:rPr lang="en-US" sz="4400" i="1" dirty="0" err="1"/>
              <a:t>VARIABLES.encTransactionKey</a:t>
            </a:r>
            <a:r>
              <a:rPr lang="en-US" sz="4400" i="1" dirty="0"/>
              <a:t> = Encrypt(</a:t>
            </a:r>
            <a:r>
              <a:rPr lang="en-US" sz="4400" i="1" dirty="0" err="1"/>
              <a:t>VARIABLES.TransactionKey</a:t>
            </a:r>
            <a:r>
              <a:rPr lang="en-US" sz="4400" i="1" dirty="0"/>
              <a:t>, </a:t>
            </a:r>
            <a:r>
              <a:rPr lang="en-US" sz="4400" i="1" dirty="0" err="1"/>
              <a:t>VARIABLES.EncryptionKey</a:t>
            </a:r>
            <a:r>
              <a:rPr lang="en-US" sz="4400" i="1" dirty="0"/>
              <a:t>, 'AES/CBC/PKCS5Padding', 'HEX');</a:t>
            </a:r>
          </a:p>
          <a:p>
            <a:pPr marL="0" indent="0">
              <a:buNone/>
            </a:pPr>
            <a:endParaRPr lang="en-US" sz="4400" i="1" dirty="0"/>
          </a:p>
          <a:p>
            <a:pPr marL="0" indent="0">
              <a:buNone/>
            </a:pPr>
            <a:r>
              <a:rPr lang="en-US" sz="4400" i="1" dirty="0"/>
              <a:t>    // Decrypt Using AES Cipher Block Chaining (CBC) mode </a:t>
            </a:r>
          </a:p>
          <a:p>
            <a:pPr marL="0" indent="0">
              <a:buNone/>
            </a:pPr>
            <a:r>
              <a:rPr lang="en-US" sz="4400" i="1" dirty="0"/>
              <a:t>    </a:t>
            </a:r>
            <a:r>
              <a:rPr lang="en-US" sz="4400" i="1" dirty="0" err="1"/>
              <a:t>VARIABLES.decAPILoginId</a:t>
            </a:r>
            <a:r>
              <a:rPr lang="en-US" sz="4400" i="1" dirty="0"/>
              <a:t> = decrypt(</a:t>
            </a:r>
            <a:r>
              <a:rPr lang="en-US" sz="4400" i="1" dirty="0" err="1"/>
              <a:t>VARIABLES.encAPILoginId</a:t>
            </a:r>
            <a:r>
              <a:rPr lang="en-US" sz="4400" i="1" dirty="0"/>
              <a:t>, </a:t>
            </a:r>
            <a:r>
              <a:rPr lang="en-US" sz="4400" i="1" dirty="0" err="1"/>
              <a:t>VARIABLES.EncryptionKey</a:t>
            </a:r>
            <a:r>
              <a:rPr lang="en-US" sz="4400" i="1" dirty="0"/>
              <a:t>, 'AES/CBC/PKCS5Padding', 'HEX');</a:t>
            </a:r>
          </a:p>
          <a:p>
            <a:pPr marL="0" indent="0">
              <a:buNone/>
            </a:pPr>
            <a:r>
              <a:rPr lang="en-US" sz="4400" i="1" dirty="0"/>
              <a:t>    </a:t>
            </a:r>
            <a:r>
              <a:rPr lang="en-US" sz="4400" i="1" dirty="0" err="1"/>
              <a:t>VARIABLES.decTransactionKey</a:t>
            </a:r>
            <a:r>
              <a:rPr lang="en-US" sz="4400" i="1" dirty="0"/>
              <a:t> = decrypt(</a:t>
            </a:r>
            <a:r>
              <a:rPr lang="en-US" sz="4400" i="1" dirty="0" err="1"/>
              <a:t>VARIABLES.encTransactionKey</a:t>
            </a:r>
            <a:r>
              <a:rPr lang="en-US" sz="4400" i="1" dirty="0"/>
              <a:t>, </a:t>
            </a:r>
            <a:r>
              <a:rPr lang="en-US" sz="4400" i="1" dirty="0" err="1"/>
              <a:t>VARIABLES.EncryptionKey</a:t>
            </a:r>
            <a:r>
              <a:rPr lang="en-US" sz="4400" i="1" dirty="0"/>
              <a:t>, 'AES/CBC/PKCS5Padding', 'HEX');</a:t>
            </a:r>
          </a:p>
          <a:p>
            <a:pPr marL="0" indent="0">
              <a:buNone/>
            </a:pPr>
            <a:r>
              <a:rPr lang="en-US" sz="4400" i="1" dirty="0"/>
              <a:t>&lt;/</a:t>
            </a:r>
            <a:r>
              <a:rPr lang="en-US" sz="4400" i="1" dirty="0" err="1"/>
              <a:t>cfscript</a:t>
            </a:r>
            <a:r>
              <a:rPr lang="en-US" sz="4400" i="1" dirty="0"/>
              <a:t>&gt;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651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FDB6D7-9CE7-F026-ABBC-0A260A82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0D51-4E65-45BE-C128-8D33A60E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B9C96-42C9-88F5-6E23-A864D22D4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Safeguarding your API Login ID and Transaction Key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3600" i="1" dirty="0"/>
              <a:t>Store the credentials demo</a:t>
            </a:r>
          </a:p>
          <a:p>
            <a:r>
              <a:rPr lang="en-US" i="1" dirty="0" err="1"/>
              <a:t>authnet</a:t>
            </a:r>
            <a:r>
              <a:rPr lang="en-US" i="1" dirty="0"/>
              <a:t>/</a:t>
            </a:r>
            <a:r>
              <a:rPr lang="en-US" i="1" dirty="0" err="1"/>
              <a:t>generateEncryptedCredentials.cfm</a:t>
            </a:r>
            <a:endParaRPr lang="en-US" i="1" dirty="0"/>
          </a:p>
          <a:p>
            <a:r>
              <a:rPr lang="en-US" i="1" dirty="0" err="1"/>
              <a:t>authnet</a:t>
            </a:r>
            <a:r>
              <a:rPr lang="en-US" i="1" dirty="0"/>
              <a:t>/</a:t>
            </a:r>
            <a:r>
              <a:rPr lang="en-US" i="1" dirty="0" err="1"/>
              <a:t>getAuthNetCredentials.cfm</a:t>
            </a:r>
            <a:endParaRPr lang="en-US" i="1" dirty="0"/>
          </a:p>
          <a:p>
            <a:r>
              <a:rPr lang="en-US" i="1" dirty="0" err="1"/>
              <a:t>AuthorizeNetService.cfc</a:t>
            </a:r>
            <a:r>
              <a:rPr lang="en-US" i="1" dirty="0"/>
              <a:t> – </a:t>
            </a:r>
            <a:r>
              <a:rPr lang="en-US" i="1" dirty="0" err="1"/>
              <a:t>getCredentials</a:t>
            </a:r>
            <a:r>
              <a:rPr lang="en-US" i="1" dirty="0"/>
              <a:t> method</a:t>
            </a:r>
          </a:p>
          <a:p>
            <a:r>
              <a:rPr lang="en-US" i="1" dirty="0"/>
              <a:t>Stored Proc: [</a:t>
            </a:r>
            <a:r>
              <a:rPr lang="en-US" i="1" dirty="0" err="1"/>
              <a:t>dbo</a:t>
            </a:r>
            <a:r>
              <a:rPr lang="en-US" i="1" dirty="0"/>
              <a:t>].[</a:t>
            </a:r>
            <a:r>
              <a:rPr lang="en-US" i="1" dirty="0" err="1"/>
              <a:t>getAuthNetCredentials</a:t>
            </a:r>
            <a:r>
              <a:rPr lang="en-US" i="1" dirty="0"/>
              <a:t>]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456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81CF58-79A2-FEE9-1FA1-D7D64265C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4265-0D1C-51B2-50D7-49F30015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FA75E-58A6-D6E2-4BD5-8DDED7E24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Getting Test Credit Card Numbers</a:t>
            </a:r>
          </a:p>
          <a:p>
            <a:pPr marL="0" indent="0">
              <a:buNone/>
            </a:pPr>
            <a:r>
              <a:rPr lang="en-US" sz="2400" i="1" dirty="0"/>
              <a:t>Yes! They do Exist.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Go to the Authorize.NET testing guide page at </a:t>
            </a:r>
            <a:r>
              <a:rPr lang="en-US" sz="2400" i="1" dirty="0">
                <a:hlinkClick r:id="rId3"/>
              </a:rPr>
              <a:t>https://developer.authorize.net/hello_world/testing_guide.html</a:t>
            </a:r>
            <a:r>
              <a:rPr lang="en-US" sz="2400" i="1" dirty="0"/>
              <a:t> 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61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30E2BC-1CAC-6D78-438B-9ED582042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46A3-AF67-F67C-642E-ED81E2B4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0DE77-BCF2-C188-34B8-6324827C5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Compare/Contrast Authorize.NET AIM vs Authorize.NET API</a:t>
            </a:r>
          </a:p>
          <a:p>
            <a:r>
              <a:rPr lang="en-US" sz="2400" i="1" dirty="0"/>
              <a:t>Endpoints are different:</a:t>
            </a:r>
          </a:p>
          <a:p>
            <a:pPr lvl="1"/>
            <a:r>
              <a:rPr lang="en-US" sz="2000" i="1" dirty="0"/>
              <a:t>Production</a:t>
            </a:r>
          </a:p>
          <a:p>
            <a:pPr lvl="2"/>
            <a:r>
              <a:rPr lang="en-US" sz="1600" i="1" dirty="0"/>
              <a:t>AIM: </a:t>
            </a:r>
            <a:r>
              <a:rPr lang="en-US" sz="1600" i="1" dirty="0">
                <a:hlinkClick r:id="rId3"/>
              </a:rPr>
              <a:t>https://secure2.authorize.net/gateway/transact.dll</a:t>
            </a:r>
            <a:endParaRPr lang="en-US" sz="1600" i="1" dirty="0"/>
          </a:p>
          <a:p>
            <a:pPr lvl="2"/>
            <a:r>
              <a:rPr lang="en-US" sz="1600" i="1" dirty="0"/>
              <a:t>API: </a:t>
            </a:r>
            <a:r>
              <a:rPr lang="en-US" sz="1600" i="1" dirty="0">
                <a:hlinkClick r:id="rId4"/>
              </a:rPr>
              <a:t>https://api.authorize.net/xml/v1/request.api</a:t>
            </a:r>
            <a:r>
              <a:rPr lang="en-US" sz="1600" i="1" dirty="0"/>
              <a:t> </a:t>
            </a:r>
          </a:p>
          <a:p>
            <a:pPr lvl="1"/>
            <a:r>
              <a:rPr lang="en-US" sz="2000" i="1" dirty="0"/>
              <a:t>Sandbox</a:t>
            </a:r>
          </a:p>
          <a:p>
            <a:pPr lvl="2"/>
            <a:r>
              <a:rPr lang="en-US" sz="1600" i="1" dirty="0"/>
              <a:t>AIM: </a:t>
            </a:r>
            <a:r>
              <a:rPr lang="en-US" sz="1600" i="1" dirty="0">
                <a:hlinkClick r:id="rId5"/>
              </a:rPr>
              <a:t>https://test.authorize.net/gateway/transact.dll</a:t>
            </a:r>
            <a:endParaRPr lang="en-US" sz="1600" i="1" dirty="0"/>
          </a:p>
          <a:p>
            <a:pPr lvl="2"/>
            <a:r>
              <a:rPr lang="en-US" sz="1600" i="1" dirty="0"/>
              <a:t>API: </a:t>
            </a:r>
            <a:r>
              <a:rPr lang="en-US" sz="1600" i="1" dirty="0">
                <a:hlinkClick r:id="rId6"/>
              </a:rPr>
              <a:t>https://apitest.authorize.net/xml/v1/request.api</a:t>
            </a:r>
            <a:r>
              <a:rPr lang="en-US" sz="1600" i="1" dirty="0"/>
              <a:t> </a:t>
            </a:r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i="1" dirty="0"/>
              <a:t>Data is sent to Authorize.NET differently</a:t>
            </a:r>
          </a:p>
          <a:p>
            <a:pPr lvl="1"/>
            <a:endParaRPr lang="en-US" sz="2000" i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690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6C2277-E7C9-15DB-F31C-2C38C3FF1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0E35-3062-79C1-37AF-0B70CADC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92A0B-9A6E-8887-5D44-4D0485F5C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Compare/Contrast Authorize.NET AIM vs Authorize.NET API</a:t>
            </a:r>
          </a:p>
          <a:p>
            <a:r>
              <a:rPr lang="en-US" sz="2400" i="1" dirty="0"/>
              <a:t>Data is sent to Authorize.NET differently</a:t>
            </a:r>
          </a:p>
          <a:p>
            <a:pPr lvl="1"/>
            <a:r>
              <a:rPr lang="en-US" sz="2000" i="1" dirty="0"/>
              <a:t>Authorize.NET AIM – via HTTP POST as a series of form fields</a:t>
            </a:r>
          </a:p>
          <a:p>
            <a:pPr lvl="1"/>
            <a:r>
              <a:rPr lang="en-US" sz="2000" i="1" dirty="0"/>
              <a:t>Authorize.NET API – via HTTP POST using XML or JSON</a:t>
            </a:r>
            <a:br>
              <a:rPr lang="en-US" sz="2000" i="1" dirty="0"/>
            </a:br>
            <a:endParaRPr lang="en-US" sz="2000" i="1" dirty="0"/>
          </a:p>
          <a:p>
            <a:r>
              <a:rPr lang="en-US" sz="2400" i="1" dirty="0"/>
              <a:t>The error text is included with the error code with Authorize.NET API</a:t>
            </a:r>
            <a:br>
              <a:rPr lang="en-US" sz="2400" i="1" dirty="0"/>
            </a:br>
            <a:endParaRPr lang="en-US" sz="2400" i="1" dirty="0"/>
          </a:p>
          <a:p>
            <a:r>
              <a:rPr lang="en-US" sz="2400" i="1" dirty="0"/>
              <a:t>Data is returned differently</a:t>
            </a:r>
          </a:p>
          <a:p>
            <a:pPr lvl="1"/>
            <a:r>
              <a:rPr lang="en-US" sz="2000" i="1" dirty="0"/>
              <a:t>Authorize.NET AIM: A string of data is returned in pipe-delimited format</a:t>
            </a:r>
          </a:p>
          <a:p>
            <a:pPr lvl="1"/>
            <a:r>
              <a:rPr lang="en-US" sz="2000" i="1" dirty="0"/>
              <a:t>Authorize.NET API: XML or JSON is returned</a:t>
            </a:r>
          </a:p>
          <a:p>
            <a:pPr lvl="1"/>
            <a:endParaRPr lang="en-US" sz="2000" i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149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8ED42F-FBCE-F53C-B897-CFBD99384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C049-5D59-1CC2-3750-1F8208B9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1F40C-21A6-9984-86E9-661DF98CE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Code walkthrough and demo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552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04E50-74B9-AD58-B0A3-A60C5157F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AD1B-4D44-7345-C3D0-2E581CDD4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C2D46-5B4A-12CE-A7E1-BCBC4196C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Including Shopping Cart Items in the Authorize.NET API Request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i="1" dirty="0"/>
              <a:t>Make sure to include this between the &lt;Order&gt; and &lt;Tax&gt; XML tags:</a:t>
            </a:r>
            <a:br>
              <a:rPr lang="en-US" sz="2400" i="1" dirty="0"/>
            </a:br>
            <a:br>
              <a:rPr lang="en-US" sz="2400" i="1" dirty="0"/>
            </a:br>
            <a:r>
              <a:rPr lang="en-US" sz="2400" i="1" dirty="0"/>
              <a:t>       &lt;</a:t>
            </a:r>
            <a:r>
              <a:rPr lang="en-US" sz="2400" i="1" dirty="0" err="1"/>
              <a:t>lineItems</a:t>
            </a:r>
            <a:r>
              <a:rPr lang="en-US" sz="2400" i="1" dirty="0"/>
              <a:t>&gt;</a:t>
            </a:r>
          </a:p>
          <a:p>
            <a:pPr marL="0" indent="0">
              <a:buNone/>
            </a:pPr>
            <a:r>
              <a:rPr lang="en-US" sz="2400" i="1" dirty="0"/>
              <a:t>            &lt;</a:t>
            </a:r>
            <a:r>
              <a:rPr lang="en-US" sz="2400" i="1" dirty="0" err="1"/>
              <a:t>lineItem</a:t>
            </a:r>
            <a:r>
              <a:rPr lang="en-US" sz="2400" i="1" dirty="0"/>
              <a:t>&gt;</a:t>
            </a:r>
          </a:p>
          <a:p>
            <a:pPr marL="0" indent="0">
              <a:buNone/>
            </a:pPr>
            <a:r>
              <a:rPr lang="en-US" sz="2400" i="1" dirty="0"/>
              <a:t>                &lt;</a:t>
            </a:r>
            <a:r>
              <a:rPr lang="en-US" sz="2400" i="1" dirty="0" err="1"/>
              <a:t>itemId</a:t>
            </a:r>
            <a:r>
              <a:rPr lang="en-US" sz="2400" i="1" dirty="0"/>
              <a:t>&gt;1&lt;/</a:t>
            </a:r>
            <a:r>
              <a:rPr lang="en-US" sz="2400" i="1" dirty="0" err="1"/>
              <a:t>itemId</a:t>
            </a:r>
            <a:r>
              <a:rPr lang="en-US" sz="2400" i="1" dirty="0"/>
              <a:t>&gt;</a:t>
            </a:r>
          </a:p>
          <a:p>
            <a:pPr marL="0" indent="0">
              <a:buNone/>
            </a:pPr>
            <a:r>
              <a:rPr lang="en-US" sz="2400" i="1" dirty="0"/>
              <a:t>                &lt;name&gt;vase&lt;/name&gt;</a:t>
            </a:r>
          </a:p>
          <a:p>
            <a:pPr marL="0" indent="0">
              <a:buNone/>
            </a:pPr>
            <a:r>
              <a:rPr lang="en-US" sz="2400" i="1" dirty="0"/>
              <a:t>                &lt;description&gt;Cannes logo&lt;/description&gt;</a:t>
            </a:r>
          </a:p>
          <a:p>
            <a:pPr marL="0" indent="0">
              <a:buNone/>
            </a:pPr>
            <a:r>
              <a:rPr lang="en-US" sz="2400" i="1" dirty="0"/>
              <a:t>                &lt;quantity&gt;18&lt;/quantity&gt;</a:t>
            </a:r>
          </a:p>
          <a:p>
            <a:pPr marL="0" indent="0">
              <a:buNone/>
            </a:pPr>
            <a:r>
              <a:rPr lang="en-US" sz="2400" i="1" dirty="0"/>
              <a:t>                &lt;</a:t>
            </a:r>
            <a:r>
              <a:rPr lang="en-US" sz="2400" i="1" dirty="0" err="1"/>
              <a:t>unitPrice</a:t>
            </a:r>
            <a:r>
              <a:rPr lang="en-US" sz="2400" i="1" dirty="0"/>
              <a:t>&gt;45.00&lt;/</a:t>
            </a:r>
            <a:r>
              <a:rPr lang="en-US" sz="2400" i="1" dirty="0" err="1"/>
              <a:t>unitPrice</a:t>
            </a:r>
            <a:r>
              <a:rPr lang="en-US" sz="2400" i="1" dirty="0"/>
              <a:t>&gt;</a:t>
            </a:r>
          </a:p>
          <a:p>
            <a:pPr marL="0" indent="0">
              <a:buNone/>
            </a:pPr>
            <a:r>
              <a:rPr lang="en-US" sz="2400" i="1" dirty="0"/>
              <a:t>            &lt;/</a:t>
            </a:r>
            <a:r>
              <a:rPr lang="en-US" sz="2400" i="1" dirty="0" err="1"/>
              <a:t>lineItem</a:t>
            </a:r>
            <a:r>
              <a:rPr lang="en-US" sz="2400" i="1" dirty="0"/>
              <a:t>&gt;</a:t>
            </a:r>
          </a:p>
          <a:p>
            <a:pPr marL="0" indent="0">
              <a:buNone/>
            </a:pPr>
            <a:r>
              <a:rPr lang="en-US" sz="2400" i="1" dirty="0"/>
              <a:t>       &lt;/</a:t>
            </a:r>
            <a:r>
              <a:rPr lang="en-US" sz="2400" i="1" dirty="0" err="1"/>
              <a:t>lineItems</a:t>
            </a:r>
            <a:r>
              <a:rPr lang="en-US" sz="2400" i="1" dirty="0"/>
              <a:t>&gt;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347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A5B7B6-3EFB-0C5C-451B-2268AB6D3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56B6-11F0-B00E-1582-0BE9EF7C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2B69-0824-4193-A4F2-64A91EF48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Resources:</a:t>
            </a:r>
          </a:p>
          <a:p>
            <a:r>
              <a:rPr lang="en-US" sz="2400" b="1" dirty="0"/>
              <a:t>Authorize.NET AIM Guide </a:t>
            </a:r>
            <a:r>
              <a:rPr lang="en-US" sz="2400" dirty="0"/>
              <a:t>(</a:t>
            </a:r>
            <a:r>
              <a:rPr lang="en-US" sz="2400" dirty="0">
                <a:hlinkClick r:id="rId3"/>
              </a:rPr>
              <a:t>https://www.authorize.net/content/dam/anet-redesign/documents/AIM_guide.pdf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This has the best description of the values for the </a:t>
            </a:r>
            <a:r>
              <a:rPr lang="en-US" sz="2400" dirty="0" err="1"/>
              <a:t>Authorize.Net</a:t>
            </a:r>
            <a:r>
              <a:rPr lang="en-US" sz="2400" dirty="0"/>
              <a:t> Response variables starting on page 50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Authorize.NET API Reference </a:t>
            </a:r>
            <a:r>
              <a:rPr lang="en-US" sz="2400" dirty="0"/>
              <a:t>(</a:t>
            </a:r>
            <a:r>
              <a:rPr lang="en-US" sz="2400" dirty="0">
                <a:hlinkClick r:id="rId4"/>
              </a:rPr>
              <a:t>https://developer.authorize.net/api/reference/index.html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1798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Tag/Function </a:t>
            </a:r>
            <a:r>
              <a:rPr lang="en-US" dirty="0" err="1"/>
              <a:t>O’Month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Presenter: Will Frankhouser – Adobe Certified Professional – ColdFusion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011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EFC19D-C537-F945-64C8-90ED60ED1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E909E-D66A-72D2-66A2-0A943A9D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Tag/Function </a:t>
            </a:r>
            <a:r>
              <a:rPr lang="en-US" dirty="0" err="1"/>
              <a:t>O’Month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CB106-C08D-B049-5AC1-6EB73B8D3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Time to </a:t>
            </a:r>
            <a:r>
              <a:rPr lang="en-US" sz="2400" dirty="0" err="1"/>
              <a:t>REview</a:t>
            </a:r>
            <a:r>
              <a:rPr lang="en-US" sz="2400" dirty="0"/>
              <a:t> with some </a:t>
            </a:r>
            <a:r>
              <a:rPr lang="en-US" sz="2400" b="1" dirty="0" err="1"/>
              <a:t>REFind</a:t>
            </a:r>
            <a:r>
              <a:rPr lang="en-US" sz="2400" dirty="0"/>
              <a:t>, </a:t>
            </a:r>
            <a:r>
              <a:rPr lang="en-US" sz="2400" b="1" dirty="0" err="1"/>
              <a:t>REMatch</a:t>
            </a:r>
            <a:r>
              <a:rPr lang="en-US" sz="2400" dirty="0"/>
              <a:t> and </a:t>
            </a:r>
            <a:r>
              <a:rPr lang="en-US" sz="2400" b="1" dirty="0" err="1"/>
              <a:t>REReplace</a:t>
            </a:r>
            <a:r>
              <a:rPr lang="en-US" sz="2400" dirty="0"/>
              <a:t>!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▪"/>
            </a:pPr>
            <a:r>
              <a:rPr lang="en-US" sz="2400" dirty="0"/>
              <a:t>Adobe ColdFusion by default uses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Perl-regex engine</a:t>
            </a:r>
            <a:endParaRPr lang="en-US" sz="2400" u="sng" dirty="0">
              <a:solidFill>
                <a:schemeClr val="hlink"/>
              </a:solidFill>
            </a:endParaRPr>
          </a:p>
          <a:p>
            <a:pPr marL="914400" lvl="1" indent="-381000">
              <a:lnSpc>
                <a:spcPct val="150000"/>
              </a:lnSpc>
              <a:spcBef>
                <a:spcPts val="0"/>
              </a:spcBef>
              <a:buSzPts val="2400"/>
              <a:buFont typeface="Open Sans"/>
              <a:buChar char="▪"/>
            </a:pPr>
            <a:r>
              <a:rPr lang="en-US" dirty="0"/>
              <a:t>Starting in CF2018 Update 5, </a:t>
            </a:r>
            <a:r>
              <a:rPr lang="en-US" dirty="0" err="1"/>
              <a:t>useJavaAsRegexEngine</a:t>
            </a:r>
            <a:r>
              <a:rPr lang="en-US" dirty="0"/>
              <a:t> flag added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▪"/>
            </a:pPr>
            <a:r>
              <a:rPr lang="en-US" sz="2400" b="1" dirty="0" err="1"/>
              <a:t>NoCase</a:t>
            </a:r>
            <a:r>
              <a:rPr lang="en-US" sz="2400" dirty="0"/>
              <a:t> versions of the functions too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▪"/>
            </a:pPr>
            <a:r>
              <a:rPr lang="en-US" sz="2400" b="1" u="sng" dirty="0" err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REFind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400" dirty="0" err="1">
                <a:latin typeface="Courier New"/>
                <a:ea typeface="Courier New"/>
                <a:cs typeface="Courier New"/>
                <a:sym typeface="Courier New"/>
              </a:rPr>
              <a:t>reg_expression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, string [, start, </a:t>
            </a:r>
            <a:r>
              <a:rPr lang="en-US" sz="2400" dirty="0" err="1">
                <a:latin typeface="Courier New"/>
                <a:ea typeface="Courier New"/>
                <a:cs typeface="Courier New"/>
                <a:sym typeface="Courier New"/>
              </a:rPr>
              <a:t>returnsubexpressions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, scope ] )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▪"/>
            </a:pPr>
            <a:r>
              <a:rPr lang="en-US" sz="2400" b="1" u="sng" dirty="0" err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REMatch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400" dirty="0" err="1">
                <a:latin typeface="Courier New"/>
                <a:ea typeface="Courier New"/>
                <a:cs typeface="Courier New"/>
                <a:sym typeface="Courier New"/>
              </a:rPr>
              <a:t>reg_expression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, string)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▪"/>
            </a:pPr>
            <a:r>
              <a:rPr lang="en-US" sz="2400" b="1" u="sng" dirty="0" err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REReplace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400" dirty="0" err="1">
                <a:latin typeface="Courier New"/>
                <a:ea typeface="Courier New"/>
                <a:cs typeface="Courier New"/>
                <a:sym typeface="Courier New"/>
              </a:rPr>
              <a:t>string,regex,substring</a:t>
            </a:r>
            <a:r>
              <a:rPr lang="en-US" sz="2400" dirty="0">
                <a:latin typeface="Courier New"/>
                <a:ea typeface="Courier New"/>
                <a:cs typeface="Courier New"/>
                <a:sym typeface="Courier New"/>
              </a:rPr>
              <a:t>,[scope])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/>
              <a:t>Can use regex with </a:t>
            </a:r>
            <a:r>
              <a:rPr lang="en-US" sz="2400" u="sng" dirty="0">
                <a:solidFill>
                  <a:schemeClr val="hlink"/>
                </a:solidFill>
                <a:hlinkClick r:id="rId7"/>
              </a:rPr>
              <a:t>Character Classes</a:t>
            </a:r>
            <a:r>
              <a:rPr lang="en-US" sz="2400" dirty="0"/>
              <a:t> [[:space:]]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93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687"/>
          </a:xfrm>
        </p:spPr>
        <p:txBody>
          <a:bodyPr>
            <a:normAutofit/>
          </a:bodyPr>
          <a:lstStyle/>
          <a:p>
            <a:r>
              <a:rPr lang="en-US" sz="2400" dirty="0"/>
              <a:t>Introductions</a:t>
            </a:r>
          </a:p>
          <a:p>
            <a:r>
              <a:rPr lang="en-US" sz="2400" dirty="0"/>
              <a:t>Adobe ColdFusion Summit 2025</a:t>
            </a:r>
          </a:p>
          <a:p>
            <a:r>
              <a:rPr lang="en-US" sz="2400" dirty="0"/>
              <a:t>Adding eCommerce to your ColdFusion app using the </a:t>
            </a:r>
            <a:br>
              <a:rPr lang="en-US" sz="2400" dirty="0"/>
            </a:br>
            <a:r>
              <a:rPr lang="en-US" sz="2400" dirty="0"/>
              <a:t>Authorize.net API</a:t>
            </a:r>
          </a:p>
          <a:p>
            <a:r>
              <a:rPr lang="en-US" sz="2400" dirty="0"/>
              <a:t>Tag/Function </a:t>
            </a:r>
            <a:r>
              <a:rPr lang="en-US" sz="2400" dirty="0" err="1"/>
              <a:t>O’Month</a:t>
            </a:r>
            <a:endParaRPr lang="en-US" sz="2400" dirty="0"/>
          </a:p>
          <a:p>
            <a:r>
              <a:rPr lang="en-US" sz="2400" dirty="0"/>
              <a:t>Questions/Answers/Help Needed</a:t>
            </a:r>
          </a:p>
          <a:p>
            <a:r>
              <a:rPr lang="en-US" sz="2400" dirty="0"/>
              <a:t>Next Meeting</a:t>
            </a:r>
          </a:p>
        </p:txBody>
      </p:sp>
    </p:spTree>
    <p:extLst>
      <p:ext uri="{BB962C8B-B14F-4D97-AF65-F5344CB8AC3E}">
        <p14:creationId xmlns:p14="http://schemas.microsoft.com/office/powerpoint/2010/main" val="84655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Questions/Answers/</a:t>
            </a:r>
            <a:br>
              <a:rPr lang="en-US" dirty="0"/>
            </a:br>
            <a:r>
              <a:rPr lang="en-US" dirty="0"/>
              <a:t>Help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is your opportunity to ask any ColdFusion question or request help for a ColdFusion-related issue.</a:t>
            </a:r>
          </a:p>
        </p:txBody>
      </p:sp>
    </p:spTree>
    <p:extLst>
      <p:ext uri="{BB962C8B-B14F-4D97-AF65-F5344CB8AC3E}">
        <p14:creationId xmlns:p14="http://schemas.microsoft.com/office/powerpoint/2010/main" val="40858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June 11, 2025 – 5:00 PM PDT (on-line via Zoom).</a:t>
            </a:r>
          </a:p>
          <a:p>
            <a:pPr marL="0" indent="0">
              <a:buNone/>
            </a:pPr>
            <a:r>
              <a:rPr lang="en-US" i="1" dirty="0"/>
              <a:t>How to use OAuth 2.0 to send mail using Microsoft 365</a:t>
            </a:r>
          </a:p>
          <a:p>
            <a:pPr marL="0" indent="0">
              <a:buNone/>
            </a:pPr>
            <a:r>
              <a:rPr lang="en-US" sz="2400" dirty="0"/>
              <a:t>Michael Hayes – media3</a:t>
            </a:r>
          </a:p>
          <a:p>
            <a:pPr lvl="1"/>
            <a:r>
              <a:rPr lang="en-US" sz="2000" dirty="0"/>
              <a:t>Basic OAuth 2.0 Overview</a:t>
            </a:r>
          </a:p>
          <a:p>
            <a:pPr lvl="1"/>
            <a:r>
              <a:rPr lang="en-US" sz="2000" dirty="0"/>
              <a:t>How to send mail using Microsoft 365 and </a:t>
            </a:r>
            <a:r>
              <a:rPr lang="en-US" sz="2000" dirty="0" err="1"/>
              <a:t>CFMail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ColdFusion Tag/Function O’ Month</a:t>
            </a:r>
          </a:p>
        </p:txBody>
      </p:sp>
    </p:spTree>
    <p:extLst>
      <p:ext uri="{BB962C8B-B14F-4D97-AF65-F5344CB8AC3E}">
        <p14:creationId xmlns:p14="http://schemas.microsoft.com/office/powerpoint/2010/main" val="420339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367846" cy="1325563"/>
          </a:xfrm>
        </p:spPr>
        <p:txBody>
          <a:bodyPr/>
          <a:lstStyle/>
          <a:p>
            <a:r>
              <a:rPr lang="en-US" dirty="0"/>
              <a:t>Adobe ColdFusion Summit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Location: Resorts World – Las Vegas</a:t>
            </a:r>
          </a:p>
          <a:p>
            <a:r>
              <a:rPr lang="en-US" dirty="0"/>
              <a:t>Conference Dates: September 22</a:t>
            </a:r>
            <a:r>
              <a:rPr lang="en-US" baseline="30000" dirty="0"/>
              <a:t>nd</a:t>
            </a:r>
            <a:r>
              <a:rPr lang="en-US" dirty="0"/>
              <a:t> and 23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r>
              <a:rPr lang="en-US" dirty="0"/>
              <a:t>Certification Dates: September 21</a:t>
            </a:r>
            <a:r>
              <a:rPr lang="en-US" baseline="30000" dirty="0"/>
              <a:t>st</a:t>
            </a:r>
            <a:r>
              <a:rPr lang="en-US" dirty="0"/>
              <a:t> and 24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More Info and Register: </a:t>
            </a:r>
            <a:r>
              <a:rPr lang="en-US" dirty="0">
                <a:hlinkClick r:id="rId3"/>
              </a:rPr>
              <a:t>https://cfsummit.adobeevents.com/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1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Presenter: </a:t>
            </a:r>
            <a:r>
              <a:rPr lang="en-US" sz="2400" dirty="0"/>
              <a:t>Leon O’Daniel</a:t>
            </a:r>
          </a:p>
          <a:p>
            <a:pPr marL="0" indent="0">
              <a:buNone/>
            </a:pPr>
            <a:r>
              <a:rPr lang="en-US" sz="2400" b="1" dirty="0"/>
              <a:t>Current Roles: </a:t>
            </a:r>
          </a:p>
          <a:p>
            <a:pPr lvl="1"/>
            <a:r>
              <a:rPr lang="en-US" sz="2000" dirty="0"/>
              <a:t>Senior Web Application Developer – Boeing Commercial Airplanes </a:t>
            </a:r>
            <a:br>
              <a:rPr lang="en-US" sz="2000" dirty="0"/>
            </a:br>
            <a:r>
              <a:rPr lang="en-US" sz="2000" dirty="0"/>
              <a:t>Digital Engineering</a:t>
            </a:r>
          </a:p>
          <a:p>
            <a:pPr lvl="1"/>
            <a:r>
              <a:rPr lang="en-US" sz="2000" dirty="0"/>
              <a:t>Vice President – O’Daniel Designs</a:t>
            </a:r>
          </a:p>
          <a:p>
            <a:pPr marL="0" indent="0">
              <a:buNone/>
            </a:pPr>
            <a:r>
              <a:rPr lang="en-US" sz="2400" b="1" dirty="0"/>
              <a:t>ColdFusion Experience</a:t>
            </a:r>
          </a:p>
          <a:p>
            <a:pPr lvl="1"/>
            <a:r>
              <a:rPr lang="en-US" sz="2000" dirty="0"/>
              <a:t>Developing Web Applications using Adobe ColdFusion since 1997</a:t>
            </a:r>
          </a:p>
          <a:p>
            <a:pPr lvl="1"/>
            <a:r>
              <a:rPr lang="en-US" sz="2000" dirty="0"/>
              <a:t>Started with Adobe ColdFusion 3.1</a:t>
            </a:r>
          </a:p>
        </p:txBody>
      </p:sp>
    </p:spTree>
    <p:extLst>
      <p:ext uri="{BB962C8B-B14F-4D97-AF65-F5344CB8AC3E}">
        <p14:creationId xmlns:p14="http://schemas.microsoft.com/office/powerpoint/2010/main" val="360396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834603-52D7-DA4B-1EA3-1B8E90A3A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8BD3-D63B-D72A-8D6F-7DEFD014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CEFF-A4A2-3923-2747-E7DE3DE7B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 will cover:</a:t>
            </a:r>
          </a:p>
          <a:p>
            <a:r>
              <a:rPr lang="en-US" sz="2400" dirty="0"/>
              <a:t>Setting up a developer sandbox account</a:t>
            </a:r>
          </a:p>
          <a:p>
            <a:r>
              <a:rPr lang="en-US" sz="2400" dirty="0"/>
              <a:t>Obtaining an Authorize.NET API Login ID and Transaction Key</a:t>
            </a:r>
          </a:p>
          <a:p>
            <a:r>
              <a:rPr lang="en-US" sz="2400" dirty="0"/>
              <a:t>Safeguarding your Authorize.NET API Login ID and Transaction Key</a:t>
            </a:r>
          </a:p>
          <a:p>
            <a:r>
              <a:rPr lang="en-US" sz="2400" dirty="0"/>
              <a:t>Getting test credit card numbers</a:t>
            </a:r>
          </a:p>
          <a:p>
            <a:r>
              <a:rPr lang="en-US" sz="2400" dirty="0"/>
              <a:t>Passing Shopping Cart Information to Authorize.net</a:t>
            </a:r>
          </a:p>
          <a:p>
            <a:r>
              <a:rPr lang="en-US" sz="2400" dirty="0"/>
              <a:t>Processing the Authorize.net response</a:t>
            </a:r>
          </a:p>
          <a:p>
            <a:r>
              <a:rPr lang="en-US" sz="2400" dirty="0"/>
              <a:t>Transitioning from Authorize.net AIM to Authorize.NET API</a:t>
            </a:r>
          </a:p>
          <a:p>
            <a:r>
              <a:rPr lang="en-US" sz="2400" dirty="0"/>
              <a:t>Other payment processing considerations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930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24565-95C1-4945-E495-1D4425358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30A8-8D76-22F0-329A-C5678DE7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CC43-E5AB-28C3-6608-102572B34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Setting up an Authorize.NET developer sandbox account</a:t>
            </a:r>
          </a:p>
          <a:p>
            <a:r>
              <a:rPr lang="en-US" sz="2400" dirty="0"/>
              <a:t>Go to </a:t>
            </a:r>
            <a:r>
              <a:rPr lang="en-US" sz="2400" dirty="0">
                <a:hlinkClick r:id="rId3"/>
              </a:rPr>
              <a:t>https://developer.authorize.net/hello_world/sandbox.html</a:t>
            </a:r>
            <a:endParaRPr lang="en-US" sz="2400" dirty="0"/>
          </a:p>
          <a:p>
            <a:r>
              <a:rPr lang="en-US" sz="2400" dirty="0"/>
              <a:t>Complete the form and submit</a:t>
            </a:r>
          </a:p>
          <a:p>
            <a:r>
              <a:rPr lang="en-US" sz="2400" dirty="0"/>
              <a:t>Your account will be created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17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CE134-70AD-4C98-F9CD-6239A4239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3B03-259F-57CA-E31D-9BA77A06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701B-3B11-ED44-153A-737178B30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Obtaining an Authorize.NET API Login ID and Transaction Key</a:t>
            </a:r>
          </a:p>
          <a:p>
            <a:r>
              <a:rPr lang="en-US" sz="2400" dirty="0"/>
              <a:t>Login to your Sandbox account at </a:t>
            </a:r>
            <a:r>
              <a:rPr lang="en-US" sz="2400" dirty="0">
                <a:hlinkClick r:id="rId3"/>
              </a:rPr>
              <a:t>https://logintest.authorize.net/</a:t>
            </a:r>
            <a:r>
              <a:rPr lang="en-US" sz="2400" dirty="0"/>
              <a:t> </a:t>
            </a:r>
          </a:p>
          <a:p>
            <a:r>
              <a:rPr lang="en-US" sz="2400" dirty="0"/>
              <a:t>In the left side-bar, select </a:t>
            </a:r>
            <a:r>
              <a:rPr lang="en-US" sz="2400" b="1" dirty="0"/>
              <a:t>Settings</a:t>
            </a:r>
            <a:r>
              <a:rPr lang="en-US" sz="2400" dirty="0"/>
              <a:t> (under the </a:t>
            </a:r>
            <a:r>
              <a:rPr lang="en-US" sz="2400" i="1" dirty="0"/>
              <a:t>Account</a:t>
            </a:r>
            <a:r>
              <a:rPr lang="en-US" sz="2400" dirty="0"/>
              <a:t> heading)</a:t>
            </a:r>
          </a:p>
          <a:p>
            <a:r>
              <a:rPr lang="en-US" sz="2400" dirty="0"/>
              <a:t>In the Security Settings section, select </a:t>
            </a:r>
            <a:r>
              <a:rPr lang="en-US" sz="2400" b="1" dirty="0"/>
              <a:t>API Credentials &amp; Keys </a:t>
            </a:r>
            <a:endParaRPr lang="en-US" sz="2400" dirty="0"/>
          </a:p>
          <a:p>
            <a:r>
              <a:rPr lang="en-US" sz="2400" dirty="0"/>
              <a:t>Your Sandbox account’s </a:t>
            </a:r>
            <a:r>
              <a:rPr lang="en-US" sz="2400" i="1" dirty="0"/>
              <a:t>API Login ID </a:t>
            </a:r>
            <a:r>
              <a:rPr lang="en-US" sz="2400" dirty="0"/>
              <a:t>will never change, but your </a:t>
            </a:r>
            <a:r>
              <a:rPr lang="en-US" sz="2400" i="1" dirty="0"/>
              <a:t>Transaction Key </a:t>
            </a:r>
            <a:r>
              <a:rPr lang="en-US" sz="2400" dirty="0"/>
              <a:t>will</a:t>
            </a:r>
          </a:p>
          <a:p>
            <a:r>
              <a:rPr lang="en-US" sz="2400" dirty="0"/>
              <a:t>Create your Transaction Key in the </a:t>
            </a:r>
            <a:r>
              <a:rPr lang="en-US" sz="2400" i="1" dirty="0"/>
              <a:t>Create New Keys</a:t>
            </a:r>
            <a:r>
              <a:rPr lang="en-US" sz="2400" dirty="0"/>
              <a:t> section of this form</a:t>
            </a:r>
          </a:p>
          <a:p>
            <a:pPr lvl="1"/>
            <a:r>
              <a:rPr lang="en-US" sz="2000" dirty="0"/>
              <a:t>Click the </a:t>
            </a:r>
            <a:r>
              <a:rPr lang="en-US" sz="2000" b="1" dirty="0"/>
              <a:t>New Transaction Key </a:t>
            </a:r>
            <a:r>
              <a:rPr lang="en-US" sz="2000" dirty="0"/>
              <a:t>radio button</a:t>
            </a:r>
          </a:p>
          <a:p>
            <a:pPr lvl="1"/>
            <a:r>
              <a:rPr lang="en-US" sz="2000" dirty="0"/>
              <a:t>Click the </a:t>
            </a:r>
            <a:r>
              <a:rPr lang="en-US" sz="2000" b="1" dirty="0"/>
              <a:t>Submit</a:t>
            </a:r>
            <a:r>
              <a:rPr lang="en-US" sz="2000" dirty="0"/>
              <a:t> button</a:t>
            </a:r>
          </a:p>
          <a:p>
            <a:pPr lvl="1"/>
            <a:r>
              <a:rPr lang="en-US" sz="2000" dirty="0"/>
              <a:t>You will be presented with the option to </a:t>
            </a:r>
            <a:r>
              <a:rPr lang="en-US" sz="2000" i="1" dirty="0"/>
              <a:t>Disable Old Transaction Key Immediately</a:t>
            </a:r>
          </a:p>
          <a:p>
            <a:pPr lvl="1"/>
            <a:r>
              <a:rPr lang="en-US" sz="2000" dirty="0"/>
              <a:t>Make sure to copy the new transaction key to somewhere safe – it won’t be presented again</a:t>
            </a:r>
          </a:p>
        </p:txBody>
      </p:sp>
    </p:spTree>
    <p:extLst>
      <p:ext uri="{BB962C8B-B14F-4D97-AF65-F5344CB8AC3E}">
        <p14:creationId xmlns:p14="http://schemas.microsoft.com/office/powerpoint/2010/main" val="411074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DF38B9-1D68-BAB0-565D-D92854E93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EABD-8A70-389C-F778-4A0F45B1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40BC2-F69F-BAF3-08A3-486475F72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Safeguarding your API Login ID and Transaction Key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Storing your API Login ID and Transaction Key in your source code is a BAD thing:</a:t>
            </a:r>
          </a:p>
          <a:p>
            <a:r>
              <a:rPr lang="en-US" sz="2400" dirty="0"/>
              <a:t>It’s a violation of PCI (payment card industry) compliance requirements</a:t>
            </a:r>
          </a:p>
          <a:p>
            <a:r>
              <a:rPr lang="en-US" sz="2400" dirty="0"/>
              <a:t>The credentials can more easily be compromised</a:t>
            </a:r>
          </a:p>
          <a:p>
            <a:pPr lvl="1"/>
            <a:r>
              <a:rPr lang="en-US" sz="2000" dirty="0"/>
              <a:t>Source Control Compromised</a:t>
            </a:r>
          </a:p>
          <a:p>
            <a:pPr lvl="1"/>
            <a:r>
              <a:rPr lang="en-US" sz="2000" dirty="0"/>
              <a:t>Server Compromised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92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7E95F8-2C0E-E1B2-95B6-83AEB56C1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2246-9037-2D13-928A-E11348486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Adding eCommerce to your ColdFusion app using the Authorize.net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EF025-8B6B-A4CF-320C-AA3959D27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Safeguarding your API Login ID and Transaction Key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i="1" dirty="0"/>
              <a:t>The solution:</a:t>
            </a:r>
          </a:p>
          <a:p>
            <a:r>
              <a:rPr lang="en-US" sz="2400" dirty="0"/>
              <a:t>Use a secrets manager – or - </a:t>
            </a:r>
          </a:p>
          <a:p>
            <a:r>
              <a:rPr lang="en-US" sz="2400" b="1" dirty="0"/>
              <a:t>Store the credentials encrypted in the database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345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3633</TotalTime>
  <Words>1330</Words>
  <Application>Microsoft Office PowerPoint</Application>
  <PresentationFormat>Widescreen</PresentationFormat>
  <Paragraphs>150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Courier New</vt:lpstr>
      <vt:lpstr>Open Sans</vt:lpstr>
      <vt:lpstr>Wingdings</vt:lpstr>
      <vt:lpstr>Office Theme</vt:lpstr>
      <vt:lpstr>May 2025</vt:lpstr>
      <vt:lpstr>Agenda</vt:lpstr>
      <vt:lpstr>Adobe ColdFusion Summit 2025</vt:lpstr>
      <vt:lpstr>Adding eCommerce to your ColdFusion app using the Authorize.net API</vt:lpstr>
      <vt:lpstr>Adding eCommerce to your ColdFusion app using the Authorize.net API</vt:lpstr>
      <vt:lpstr>Adding eCommerce to your ColdFusion app using the Authorize.net API</vt:lpstr>
      <vt:lpstr>Adding eCommerce to your ColdFusion app using the Authorize.net API</vt:lpstr>
      <vt:lpstr>Adding eCommerce to your ColdFusion app using the Authorize.net API</vt:lpstr>
      <vt:lpstr>Adding eCommerce to your ColdFusion app using the Authorize.net API</vt:lpstr>
      <vt:lpstr>Adding eCommerce to your ColdFusion app using the Authorize.net API</vt:lpstr>
      <vt:lpstr>Adding eCommerce to your ColdFusion app using the Authorize.net API</vt:lpstr>
      <vt:lpstr>Adding eCommerce to your ColdFusion app using the Authorize.net API</vt:lpstr>
      <vt:lpstr>Adding eCommerce to your ColdFusion app using the Authorize.net API</vt:lpstr>
      <vt:lpstr>Adding eCommerce to your ColdFusion app using the Authorize.net API</vt:lpstr>
      <vt:lpstr>Adding eCommerce to your ColdFusion app using the Authorize.net API</vt:lpstr>
      <vt:lpstr>Adding eCommerce to your ColdFusion app using the Authorize.net API</vt:lpstr>
      <vt:lpstr>Adding eCommerce to your ColdFusion app using the Authorize.net API</vt:lpstr>
      <vt:lpstr>Tag/Function O’Month</vt:lpstr>
      <vt:lpstr>Tag/Function O’Month</vt:lpstr>
      <vt:lpstr>Questions/Answers/ Help Needed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2019 Seattle CFUG Presentation</dc:title>
  <dc:creator>Leon O'Daniel</dc:creator>
  <cp:lastModifiedBy>Leon O'Daniel</cp:lastModifiedBy>
  <cp:revision>157</cp:revision>
  <dcterms:created xsi:type="dcterms:W3CDTF">2017-08-08T15:52:53Z</dcterms:created>
  <dcterms:modified xsi:type="dcterms:W3CDTF">2025-05-09T16:19:19Z</dcterms:modified>
</cp:coreProperties>
</file>