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80" r:id="rId4"/>
    <p:sldId id="259" r:id="rId5"/>
    <p:sldId id="279" r:id="rId6"/>
    <p:sldId id="278" r:id="rId7"/>
    <p:sldId id="399" r:id="rId8"/>
    <p:sldId id="400" r:id="rId9"/>
    <p:sldId id="401" r:id="rId10"/>
    <p:sldId id="402" r:id="rId11"/>
    <p:sldId id="403" r:id="rId12"/>
    <p:sldId id="262" r:id="rId13"/>
    <p:sldId id="281" r:id="rId14"/>
    <p:sldId id="350" r:id="rId15"/>
    <p:sldId id="258" r:id="rId16"/>
    <p:sldId id="260" r:id="rId17"/>
    <p:sldId id="392" r:id="rId18"/>
    <p:sldId id="261" r:id="rId19"/>
    <p:sldId id="366" r:id="rId20"/>
    <p:sldId id="389" r:id="rId21"/>
    <p:sldId id="351" r:id="rId22"/>
    <p:sldId id="352" r:id="rId23"/>
    <p:sldId id="393" r:id="rId24"/>
    <p:sldId id="360" r:id="rId25"/>
    <p:sldId id="354" r:id="rId26"/>
    <p:sldId id="356" r:id="rId27"/>
    <p:sldId id="382" r:id="rId28"/>
    <p:sldId id="357" r:id="rId29"/>
    <p:sldId id="359" r:id="rId30"/>
    <p:sldId id="391" r:id="rId31"/>
    <p:sldId id="365" r:id="rId32"/>
    <p:sldId id="358" r:id="rId33"/>
    <p:sldId id="394" r:id="rId34"/>
    <p:sldId id="379" r:id="rId35"/>
    <p:sldId id="361" r:id="rId36"/>
    <p:sldId id="384" r:id="rId37"/>
    <p:sldId id="369" r:id="rId38"/>
    <p:sldId id="362" r:id="rId39"/>
    <p:sldId id="370" r:id="rId40"/>
    <p:sldId id="371" r:id="rId41"/>
    <p:sldId id="372" r:id="rId42"/>
    <p:sldId id="390" r:id="rId43"/>
    <p:sldId id="373" r:id="rId44"/>
    <p:sldId id="381" r:id="rId45"/>
    <p:sldId id="387" r:id="rId46"/>
    <p:sldId id="363" r:id="rId47"/>
    <p:sldId id="364" r:id="rId48"/>
    <p:sldId id="397" r:id="rId49"/>
    <p:sldId id="388" r:id="rId50"/>
    <p:sldId id="385" r:id="rId51"/>
    <p:sldId id="376" r:id="rId52"/>
    <p:sldId id="377" r:id="rId53"/>
    <p:sldId id="395" r:id="rId54"/>
    <p:sldId id="398" r:id="rId55"/>
    <p:sldId id="27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81" autoAdjust="0"/>
  </p:normalViewPr>
  <p:slideViewPr>
    <p:cSldViewPr snapToGrid="0">
      <p:cViewPr varScale="1">
        <p:scale>
          <a:sx n="143" d="100"/>
          <a:sy n="143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E91A-ABD5-49C7-B202-7D0D5388A53B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415DB-D56C-457B-9B59-527195946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2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15DB-D56C-457B-9B59-5271959468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4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A8C8-788B-4ADA-AA9A-71AB028CA3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8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171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47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91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6851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93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79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A8C8-788B-4ADA-AA9A-71AB028CA3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0A8C8-788B-4ADA-AA9A-71AB028CA3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950EE-715B-42CC-9B52-8ADF853D0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65443" y="1480008"/>
            <a:ext cx="3126557" cy="1718870"/>
          </a:xfrm>
        </p:spPr>
        <p:txBody>
          <a:bodyPr anchor="b"/>
          <a:lstStyle>
            <a:lvl1pPr algn="ctr">
              <a:defRPr sz="60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August 2017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E7D2-7124-4EF8-A010-2C222FC1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1D6-4EF4-41A6-B7D4-DDA7751A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AA97B-1FB7-4A64-8963-7813EAB3F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4873-0C25-4436-B390-B553C99EF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1C15A-7396-4725-8055-4F9A1F5F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3EA8-07BB-421E-8345-73C48827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7A36C-8D67-47C3-88CF-62145831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01615-2CC5-4F3A-9D15-7FF38A36A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53651A-4319-4817-BDBF-DFFE89C5C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BF22-D692-44D4-8302-D66EDCC3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48608-E52E-4532-9B80-84E67154F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E6AF1-AB02-48EF-8382-D49173908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40C2-E68D-4EDE-97D0-52B506E7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noFill/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F0318-9B5E-4F80-B9B0-78F7D0E7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7ECD-53BC-4C7E-BCB4-50225F06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7959-0396-43D6-808A-73E04EDC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D6244-A27A-49B1-8454-3491E860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D745-F121-47AC-B8EC-074096B6FD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5" y="131975"/>
            <a:ext cx="1750211" cy="175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1607-0140-4DD7-8FCA-74EEFD8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76AF7-9D89-457F-A303-38CD762E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0CB1A-E6E3-4402-861D-BDD5FBEC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4C78-C02A-40FD-A1C8-4EFED542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49484-212B-439C-ADF5-12E72E50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F42E-3775-476D-B62B-ECD4BA6F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2315-B81B-42F9-B069-091400E2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B20FC-F044-4A2B-8023-52FC14E52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3465E-39ED-4AED-A15E-F5FD8099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263D1-2A82-47F3-8475-79BEA05E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65C6D-0AD6-4E7F-BBD4-661EAA0F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6DC1-331E-41ED-B242-C2F3B1A8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67D5-6FA3-4C06-A8C5-45943C2EA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28E63-BC89-4173-9DC7-30016EAF9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4F1E4-0A5C-4EDF-BDD1-35CC79964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804DC-3F16-4070-AC61-C14D0AE2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E3BCC-6658-43DC-9723-65A2DE5A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62D05-2ED4-4D62-A27A-4D92063D6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9707C2-E19A-4BF9-81C6-81A2A47D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72C3-4A30-4098-8BEF-9995DE986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6D28-6F61-4838-96B5-42029B8B1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12722-1760-453D-8EBB-A0767273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ACE22-C713-49C7-A31A-E7E61C5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18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4AB69-B871-4FC1-8BB1-2C1A499C1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4CFAC-1AC8-4888-9219-5DA7628F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86A84-F025-472B-B680-59357C966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9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C076-57FB-44F0-AD5D-B0C683A1A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FF51F-84F3-494A-B4A0-8EBA9062C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7FAF4-8B36-473C-93C4-3E880DC69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42B8-68BA-40E7-8486-74F501602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9046A-6576-44A0-BE00-DCBDD6AD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4FABA-456B-4D41-9FCE-1236393E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B8A9-2551-411A-8893-5606E623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C40249-C2C7-4ECE-B7AB-67F2D6F42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61DEE-72C3-455E-8743-7E684204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17426-0364-48E6-B375-8F02BAFF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6BFAE-C710-4A50-A4CF-82D62D897E8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C78A4-8A49-439F-AF77-875F93BB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F39C4-C96B-46F8-896C-F63EF25B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EF60E-704A-41F9-BDCB-1505DFA07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5E2E0-57EB-4751-9CF4-386422E02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C52C5-8276-469E-AB50-B525E964B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BFAE-C710-4A50-A4CF-82D62D897E8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5CF9-6BF7-4302-A163-4B92C6021C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9A06-76D6-4551-868F-128654799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ED2F-A23D-490B-828B-D47EFD3E3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coldfusion/cfml-reference/coldfusion-functions/functions-by-category/spreadsheet-function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elpx.adobe.com/coldfusion/cfml-reference/coldfusion-tags/tags-d-e/cfdocument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x.adobe.com/coldfusion/kb/differences-cfdocument-cfhtmltopdf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latreia.com/resources/cfdocument.cfm" TargetMode="External"/><Relationship Id="rId2" Type="http://schemas.openxmlformats.org/officeDocument/2006/relationships/hyperlink" Target="http://training.latreia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coldfusion/cfml-reference/coldfusion-tags/tags-r-s/cfreport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latreia.com/resources/cfreport.cfm" TargetMode="External"/><Relationship Id="rId2" Type="http://schemas.openxmlformats.org/officeDocument/2006/relationships/hyperlink" Target="http://training.latreia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x.adobe.com/coldfusion/cfml-reference/coldfusion-tags/tags-p-q/cfpdf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dobe.com/devnet/coldfusion/articles/ddx_pdf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gist.github.com/timcunningham/3794186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x.adobe.com/coldfusion/developing-applications/working-with-documents-charts-and-reports/assembling-pdf-documents/using-ddx-to-perform-advanced-tasks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latreia.com/resources/cfpdf.cfm" TargetMode="External"/><Relationship Id="rId2" Type="http://schemas.openxmlformats.org/officeDocument/2006/relationships/hyperlink" Target="http://training.latreia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ortussolutions.com/products/ortuspdf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fsummit.adobeevents.com/registe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latreia.com/resources/cfpdfform.cfm" TargetMode="External"/><Relationship Id="rId2" Type="http://schemas.openxmlformats.org/officeDocument/2006/relationships/hyperlink" Target="http://training.latreia.com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training.latreia.com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x.adobe.com/coldfusion/cfml-reference/coldfusion-tags/tags-r-s/cfspreadsheet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Leftbower/cfspreadsheet-lucee-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FD51-0D6D-4D8C-A61E-1F5014F85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July 2018</a:t>
            </a:r>
          </a:p>
        </p:txBody>
      </p:sp>
    </p:spTree>
    <p:extLst>
      <p:ext uri="{BB962C8B-B14F-4D97-AF65-F5344CB8AC3E}">
        <p14:creationId xmlns:p14="http://schemas.microsoft.com/office/powerpoint/2010/main" val="413151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CFSpreadsheet UPDATE</a:t>
            </a: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&lt;</a:t>
            </a:r>
            <a:r>
              <a:rPr lang="en-US" sz="2400" dirty="0" err="1"/>
              <a:t>cfspreadsheet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action="</a:t>
            </a:r>
            <a:r>
              <a:rPr lang="en-US" sz="2400" b="1" dirty="0"/>
              <a:t>update</a:t>
            </a:r>
            <a:r>
              <a:rPr lang="en-US" sz="2400" dirty="0"/>
              <a:t>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filename = "</a:t>
            </a:r>
            <a:r>
              <a:rPr lang="en-US" sz="2400" b="1" dirty="0" err="1"/>
              <a:t>filepath</a:t>
            </a:r>
            <a:r>
              <a:rPr lang="en-US" sz="2400" dirty="0"/>
              <a:t>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format = "csv"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name = "</a:t>
            </a:r>
            <a:r>
              <a:rPr lang="en-US" sz="2400" b="1" dirty="0"/>
              <a:t>text</a:t>
            </a:r>
            <a:r>
              <a:rPr lang="en-US" sz="2400" dirty="0"/>
              <a:t>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password = "password"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query = "</a:t>
            </a:r>
            <a:r>
              <a:rPr lang="en-US" sz="2400" b="1" dirty="0"/>
              <a:t>query name</a:t>
            </a:r>
            <a:r>
              <a:rPr lang="en-US" sz="2400" dirty="0"/>
              <a:t>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 err="1"/>
              <a:t>sheetname</a:t>
            </a:r>
            <a:r>
              <a:rPr lang="en-US" sz="2400" dirty="0"/>
              <a:t> = "text" &gt;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24625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CFSpreadsheet WRITE</a:t>
            </a: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&lt;</a:t>
            </a:r>
            <a:r>
              <a:rPr lang="en-US" sz="2400" dirty="0" err="1"/>
              <a:t>cfspreadsheet</a:t>
            </a:r>
            <a:r>
              <a:rPr lang="en-US" sz="2400" dirty="0"/>
              <a:t>  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action="</a:t>
            </a:r>
            <a:r>
              <a:rPr lang="en-US" sz="2400" b="1" dirty="0"/>
              <a:t>write</a:t>
            </a:r>
            <a:r>
              <a:rPr lang="en-US" sz="2400" dirty="0"/>
              <a:t>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filename = "</a:t>
            </a:r>
            <a:r>
              <a:rPr lang="en-US" sz="2400" b="1" dirty="0" err="1"/>
              <a:t>filepath</a:t>
            </a:r>
            <a:r>
              <a:rPr lang="en-US" sz="2400" dirty="0"/>
              <a:t>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format = "csv"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name = "</a:t>
            </a:r>
            <a:r>
              <a:rPr lang="en-US" sz="2400" b="1" dirty="0"/>
              <a:t>text</a:t>
            </a:r>
            <a:r>
              <a:rPr lang="en-US" sz="2400" dirty="0"/>
              <a:t>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overwrite = "true | false"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password = "password"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query = "</a:t>
            </a:r>
            <a:r>
              <a:rPr lang="en-US" sz="2400" dirty="0" err="1"/>
              <a:t>queryname</a:t>
            </a:r>
            <a:r>
              <a:rPr lang="en-US" sz="2400" dirty="0"/>
              <a:t>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 err="1"/>
              <a:t>sheetname</a:t>
            </a:r>
            <a:r>
              <a:rPr lang="en-US" sz="2400" dirty="0"/>
              <a:t> = "text"</a:t>
            </a:r>
            <a:endParaRPr sz="2400" dirty="0"/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 err="1"/>
              <a:t>autosize</a:t>
            </a:r>
            <a:r>
              <a:rPr lang="en-US" sz="2400" dirty="0"/>
              <a:t> = "true | false" &gt;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31280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CFSpreadsheet Functions</a:t>
            </a: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dirty="0">
                <a:solidFill>
                  <a:schemeClr val="hlink"/>
                </a:solidFill>
                <a:hlinkClick r:id="rId3"/>
              </a:rPr>
              <a:t>Full Function List</a:t>
            </a:r>
            <a:endParaRPr lang="en-US" sz="1800" dirty="0">
              <a:solidFill>
                <a:schemeClr val="hlink"/>
              </a:solidFill>
            </a:endParaRPr>
          </a:p>
          <a:p>
            <a:pPr marL="76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/>
          </a:p>
          <a:p>
            <a:pPr marL="419100" indent="-342900">
              <a:spcBef>
                <a:spcPts val="0"/>
              </a:spcBef>
              <a:buSzPts val="2400"/>
            </a:pPr>
            <a:r>
              <a:rPr lang="en-US" sz="2400" b="1" dirty="0"/>
              <a:t>Add</a:t>
            </a:r>
          </a:p>
          <a:p>
            <a:pPr marL="533400" lvl="1" indent="0">
              <a:spcBef>
                <a:spcPts val="0"/>
              </a:spcBef>
              <a:buSzPts val="2400"/>
              <a:buNone/>
            </a:pPr>
            <a:r>
              <a:rPr lang="en-US" sz="1800" dirty="0" err="1"/>
              <a:t>SpreadSheetAddAutofilter</a:t>
            </a:r>
            <a:r>
              <a:rPr lang="en-US" sz="1800" dirty="0"/>
              <a:t>, </a:t>
            </a:r>
            <a:r>
              <a:rPr lang="en-US" sz="1800" dirty="0" err="1"/>
              <a:t>SpreadsheetAddColumn</a:t>
            </a:r>
            <a:r>
              <a:rPr lang="en-US" sz="1800" dirty="0"/>
              <a:t>, </a:t>
            </a:r>
            <a:r>
              <a:rPr lang="en-US" sz="1800" dirty="0" err="1"/>
              <a:t>SpreadsheetAddFreezePane</a:t>
            </a:r>
            <a:r>
              <a:rPr lang="en-US" sz="1800" dirty="0"/>
              <a:t>, </a:t>
            </a:r>
            <a:r>
              <a:rPr lang="en-US" sz="1800" dirty="0" err="1"/>
              <a:t>SpreadsheetAddImage</a:t>
            </a:r>
            <a:r>
              <a:rPr lang="en-US" sz="1800" dirty="0"/>
              <a:t>, </a:t>
            </a:r>
            <a:r>
              <a:rPr lang="en-US" sz="1800" dirty="0" err="1"/>
              <a:t>SpreadsheetAddInfo</a:t>
            </a:r>
            <a:r>
              <a:rPr lang="en-US" sz="1800" dirty="0"/>
              <a:t>, </a:t>
            </a:r>
            <a:r>
              <a:rPr lang="en-US" sz="1800" dirty="0" err="1"/>
              <a:t>SpreadSheetAddPagebreaks</a:t>
            </a:r>
            <a:r>
              <a:rPr lang="en-US" sz="1800" dirty="0"/>
              <a:t>, </a:t>
            </a:r>
            <a:r>
              <a:rPr lang="en-US" sz="1800" dirty="0" err="1"/>
              <a:t>SpreadsheetAddRow</a:t>
            </a:r>
            <a:r>
              <a:rPr lang="en-US" sz="1800" dirty="0"/>
              <a:t>, </a:t>
            </a:r>
            <a:r>
              <a:rPr lang="en-US" sz="1800" dirty="0" err="1"/>
              <a:t>SpreadsheetAddRows</a:t>
            </a:r>
            <a:r>
              <a:rPr lang="en-US" sz="1800" dirty="0"/>
              <a:t>, </a:t>
            </a:r>
            <a:r>
              <a:rPr lang="en-US" sz="1800" dirty="0" err="1"/>
              <a:t>SpreadsheetAddSplitPane</a:t>
            </a:r>
            <a:br>
              <a:rPr lang="en-US" sz="1400" dirty="0"/>
            </a:br>
            <a:endParaRPr sz="1400" dirty="0"/>
          </a:p>
          <a:p>
            <a:pPr marL="419100" indent="-342900">
              <a:spcBef>
                <a:spcPts val="0"/>
              </a:spcBef>
              <a:buSzPts val="2400"/>
            </a:pPr>
            <a:r>
              <a:rPr lang="en-US" sz="2400" b="1" dirty="0"/>
              <a:t>Create </a:t>
            </a:r>
          </a:p>
          <a:p>
            <a:pPr marL="533400" lvl="1" indent="0">
              <a:spcBef>
                <a:spcPts val="0"/>
              </a:spcBef>
              <a:buSzPts val="2400"/>
              <a:buNone/>
            </a:pPr>
            <a:r>
              <a:rPr lang="en-US" sz="1800" dirty="0" err="1"/>
              <a:t>SpreadsheetCreateSheet</a:t>
            </a:r>
            <a:br>
              <a:rPr lang="en-US" sz="1400" dirty="0"/>
            </a:br>
            <a:endParaRPr sz="1400" dirty="0"/>
          </a:p>
          <a:p>
            <a:pPr marL="419100" indent="-342900">
              <a:spcBef>
                <a:spcPts val="0"/>
              </a:spcBef>
              <a:buSzPts val="2400"/>
            </a:pPr>
            <a:r>
              <a:rPr lang="en-US" sz="2400" b="1" dirty="0"/>
              <a:t>Delete</a:t>
            </a:r>
          </a:p>
          <a:p>
            <a:pPr marL="533400" lvl="1" indent="0">
              <a:spcBef>
                <a:spcPts val="0"/>
              </a:spcBef>
              <a:buSzPts val="2400"/>
              <a:buNone/>
            </a:pPr>
            <a:r>
              <a:rPr lang="en-US" sz="1800" dirty="0" err="1"/>
              <a:t>SpreadsheetDeleteColumn</a:t>
            </a:r>
            <a:r>
              <a:rPr lang="en-US" sz="1800" dirty="0"/>
              <a:t>, </a:t>
            </a:r>
            <a:r>
              <a:rPr lang="en-US" sz="1800" dirty="0" err="1"/>
              <a:t>SpreadsheetDeleteColumns</a:t>
            </a:r>
            <a:r>
              <a:rPr lang="en-US" sz="1800" dirty="0"/>
              <a:t>, </a:t>
            </a:r>
            <a:r>
              <a:rPr lang="en-US" sz="1800" dirty="0" err="1"/>
              <a:t>SpreadsheetDeleteRow</a:t>
            </a:r>
            <a:r>
              <a:rPr lang="en-US" sz="1800" dirty="0"/>
              <a:t>, </a:t>
            </a:r>
            <a:r>
              <a:rPr lang="en-US" sz="1800" dirty="0" err="1"/>
              <a:t>SpreadsheetDeleteRows</a:t>
            </a:r>
            <a:br>
              <a:rPr lang="en-US" sz="1400" dirty="0"/>
            </a:br>
            <a:endParaRPr sz="1400" dirty="0"/>
          </a:p>
          <a:p>
            <a:pPr marL="419100" indent="-342900">
              <a:spcBef>
                <a:spcPts val="0"/>
              </a:spcBef>
              <a:buSzPts val="2400"/>
            </a:pPr>
            <a:r>
              <a:rPr lang="en-US" sz="2400" b="1" dirty="0"/>
              <a:t>Format</a:t>
            </a:r>
          </a:p>
          <a:p>
            <a:pPr marL="533400" lvl="1" indent="0">
              <a:spcBef>
                <a:spcPts val="0"/>
              </a:spcBef>
              <a:buSzPts val="2400"/>
              <a:buNone/>
            </a:pPr>
            <a:r>
              <a:rPr lang="en-US" sz="1800" dirty="0" err="1"/>
              <a:t>SpreadsheetFormatCell</a:t>
            </a:r>
            <a:r>
              <a:rPr lang="en-US" sz="1800" dirty="0"/>
              <a:t>, </a:t>
            </a:r>
            <a:r>
              <a:rPr lang="en-US" sz="1800" dirty="0" err="1"/>
              <a:t>SpreadsheetFormatCellRange</a:t>
            </a:r>
            <a:r>
              <a:rPr lang="en-US" sz="1800" dirty="0"/>
              <a:t>, </a:t>
            </a:r>
            <a:r>
              <a:rPr lang="en-US" sz="1800" dirty="0" err="1"/>
              <a:t>SpreadsheetFormatColumn</a:t>
            </a:r>
            <a:r>
              <a:rPr lang="en-US" sz="1800" dirty="0"/>
              <a:t>, </a:t>
            </a:r>
            <a:r>
              <a:rPr lang="en-US" sz="1800" dirty="0" err="1"/>
              <a:t>SpreadsheetFormatColumns</a:t>
            </a:r>
            <a:r>
              <a:rPr lang="en-US" sz="1800" dirty="0"/>
              <a:t>, </a:t>
            </a:r>
            <a:r>
              <a:rPr lang="en-US" sz="1800" dirty="0" err="1"/>
              <a:t>SpreadsheetFormatRow</a:t>
            </a:r>
            <a:r>
              <a:rPr lang="en-US" sz="1800" dirty="0"/>
              <a:t>, </a:t>
            </a:r>
            <a:r>
              <a:rPr lang="en-US" sz="1800" dirty="0" err="1"/>
              <a:t>SpreadsheetFormatRows</a:t>
            </a:r>
            <a:endParaRPr sz="1800" dirty="0"/>
          </a:p>
          <a:p>
            <a:pPr marL="76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 dirty="0"/>
              <a:t>Plus Many More...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7884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4D55-36D3-4E69-8FBC-F1DE94CD4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6800" y="209550"/>
            <a:ext cx="6743700" cy="199872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EEEEEE"/>
                  </a:outerShdw>
                </a:effectLst>
              </a:rPr>
              <a:t>Fun with PDFs</a:t>
            </a:r>
            <a:br>
              <a:rPr lang="en-US" dirty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EEEEEE"/>
                  </a:outerShdw>
                </a:effectLst>
              </a:rPr>
            </a:br>
            <a:r>
              <a:rPr lang="en-US" dirty="0">
                <a:effectLst>
                  <a:glow rad="2286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EEEEEE"/>
                  </a:outerShdw>
                </a:effectLst>
              </a:rPr>
              <a:t>…and </a:t>
            </a:r>
            <a:r>
              <a:rPr lang="en-US" dirty="0" err="1">
                <a:effectLst>
                  <a:glow rad="228600">
                    <a:schemeClr val="bg1">
                      <a:alpha val="40000"/>
                    </a:schemeClr>
                  </a:glow>
                  <a:outerShdw blurRad="50800" dist="50800" dir="5400000" algn="ctr" rotWithShape="0">
                    <a:srgbClr val="EEEEEE"/>
                  </a:outerShdw>
                </a:effectLst>
              </a:rPr>
              <a:t>Coldfusion</a:t>
            </a:r>
            <a:endParaRPr lang="en-US" dirty="0">
              <a:effectLst>
                <a:glow rad="228600">
                  <a:schemeClr val="bg1">
                    <a:alpha val="40000"/>
                  </a:schemeClr>
                </a:glow>
                <a:outerShdw blurRad="50800" dist="50800" dir="5400000" algn="ctr" rotWithShape="0">
                  <a:srgbClr val="EEEEEE"/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587DC-6950-4533-A7B7-CB43498C028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476500" y="2364581"/>
            <a:ext cx="9144000" cy="154781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/>
              <a:t>Jim Bates</a:t>
            </a:r>
          </a:p>
        </p:txBody>
      </p:sp>
    </p:spTree>
    <p:extLst>
      <p:ext uri="{BB962C8B-B14F-4D97-AF65-F5344CB8AC3E}">
        <p14:creationId xmlns:p14="http://schemas.microsoft.com/office/powerpoint/2010/main" val="201816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5276-76EF-46FD-B79B-1861AED0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0623F-E2C0-44AB-A0C6-5DE25D0BC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34540"/>
            <a:ext cx="7182395" cy="4710113"/>
          </a:xfrm>
        </p:spPr>
        <p:txBody>
          <a:bodyPr/>
          <a:lstStyle/>
          <a:p>
            <a:r>
              <a:rPr lang="en-US" sz="3200" dirty="0"/>
              <a:t>What, why and how?</a:t>
            </a:r>
          </a:p>
          <a:p>
            <a:r>
              <a:rPr lang="en-US" sz="3200" dirty="0"/>
              <a:t>Basic pattern</a:t>
            </a:r>
          </a:p>
          <a:p>
            <a:r>
              <a:rPr lang="en-US" sz="3200" dirty="0"/>
              <a:t>Four specific functions:</a:t>
            </a:r>
          </a:p>
          <a:p>
            <a:pPr lvl="1"/>
            <a:r>
              <a:rPr lang="en-US" sz="2800" dirty="0" err="1"/>
              <a:t>cfdocument</a:t>
            </a:r>
            <a:endParaRPr lang="en-US" sz="2800" dirty="0"/>
          </a:p>
          <a:p>
            <a:pPr lvl="1"/>
            <a:r>
              <a:rPr lang="en-US" sz="2800" dirty="0" err="1"/>
              <a:t>cfreport</a:t>
            </a:r>
            <a:endParaRPr lang="en-US" sz="2800" dirty="0"/>
          </a:p>
          <a:p>
            <a:pPr lvl="1"/>
            <a:r>
              <a:rPr lang="en-US" sz="2800" dirty="0" err="1"/>
              <a:t>cfpdf</a:t>
            </a:r>
            <a:endParaRPr lang="en-US" sz="2800" dirty="0"/>
          </a:p>
          <a:p>
            <a:pPr lvl="1"/>
            <a:r>
              <a:rPr lang="en-US" sz="2800" dirty="0" err="1"/>
              <a:t>cfpdfform</a:t>
            </a:r>
            <a:r>
              <a:rPr lang="en-US" sz="280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7A3C0-1455-495C-B06D-967D451AE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095" y="4618405"/>
            <a:ext cx="3035208" cy="1333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C0E64A-ABCB-4290-B007-2F97AEDBB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01" y="1906453"/>
            <a:ext cx="2083596" cy="20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3188-96A4-4F2C-9351-8E3E006BB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292929"/>
                </a:solidFill>
              </a:rPr>
              <a:t>What and Why?</a:t>
            </a:r>
            <a:endParaRPr lang="en-US" dirty="0">
              <a:solidFill>
                <a:srgbClr val="FF0000"/>
              </a:solidFill>
              <a:effectLst>
                <a:outerShdw blurRad="12700" dist="254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3FF8E-E969-4BDC-B5BB-820B3FD8E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280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sz="3200" dirty="0"/>
              <a:t>Use CF to </a:t>
            </a:r>
            <a:r>
              <a:rPr lang="en-US" sz="3200" b="1" dirty="0"/>
              <a:t>add dynamic data </a:t>
            </a:r>
            <a:r>
              <a:rPr lang="en-US" sz="3200" dirty="0"/>
              <a:t>to PDF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In an MVC world, PDF as the view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Why? </a:t>
            </a:r>
            <a:r>
              <a:rPr lang="en-US" sz="3200" b="1" dirty="0"/>
              <a:t>Consistent</a:t>
            </a:r>
            <a:r>
              <a:rPr lang="en-US" sz="3200" dirty="0"/>
              <a:t> user experience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900" dirty="0">
                <a:solidFill>
                  <a:schemeClr val="tx1"/>
                </a:solidFill>
              </a:rPr>
              <a:t>Printable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900" dirty="0">
                <a:solidFill>
                  <a:schemeClr val="tx1"/>
                </a:solidFill>
              </a:rPr>
              <a:t>Emailable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900" dirty="0">
                <a:solidFill>
                  <a:schemeClr val="tx1"/>
                </a:solidFill>
              </a:rPr>
              <a:t>Offline data storage</a:t>
            </a:r>
          </a:p>
          <a:p>
            <a:pPr lvl="0">
              <a:lnSpc>
                <a:spcPct val="120000"/>
              </a:lnSpc>
            </a:pPr>
            <a:r>
              <a:rPr lang="en-US" sz="3200" dirty="0"/>
              <a:t>Nice formatting</a:t>
            </a:r>
          </a:p>
          <a:p>
            <a:pPr lvl="0">
              <a:lnSpc>
                <a:spcPct val="120000"/>
              </a:lnSpc>
            </a:pPr>
            <a:r>
              <a:rPr lang="en-US" sz="3200" dirty="0"/>
              <a:t>Ubiquitous software</a:t>
            </a:r>
            <a:endParaRPr lang="en-US" sz="3200" b="0" kern="1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00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EDBBB-E4E1-4198-A32A-CC98BF5D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you use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37E98-84AC-421C-8397-F8D000F0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80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b="0" i="0" kern="1200" dirty="0">
                <a:solidFill>
                  <a:schemeClr val="tx1"/>
                </a:solidFill>
                <a:effectLst/>
              </a:rPr>
              <a:t>Invoicing</a:t>
            </a:r>
          </a:p>
          <a:p>
            <a:r>
              <a:rPr lang="en-US" sz="2400" b="0" i="0" kern="1200" dirty="0">
                <a:solidFill>
                  <a:schemeClr val="tx1"/>
                </a:solidFill>
                <a:effectLst/>
              </a:rPr>
              <a:t>Customized document creation</a:t>
            </a:r>
          </a:p>
          <a:p>
            <a:pPr lvl="1"/>
            <a:r>
              <a:rPr lang="en-US" sz="2400" b="0" i="0" kern="1200" dirty="0">
                <a:solidFill>
                  <a:schemeClr val="tx1"/>
                </a:solidFill>
                <a:effectLst/>
              </a:rPr>
              <a:t>Form letters</a:t>
            </a:r>
          </a:p>
          <a:p>
            <a:pPr lvl="1"/>
            <a:r>
              <a:rPr lang="en-US" dirty="0"/>
              <a:t>Certificates</a:t>
            </a:r>
            <a:endParaRPr lang="en-US" sz="2400" b="0" i="0" kern="1200" dirty="0">
              <a:solidFill>
                <a:schemeClr val="tx1"/>
              </a:solidFill>
              <a:effectLst/>
            </a:endParaRPr>
          </a:p>
          <a:p>
            <a:r>
              <a:rPr lang="en-US" sz="2400" b="0" i="0" kern="1200" dirty="0">
                <a:solidFill>
                  <a:schemeClr val="tx1"/>
                </a:solidFill>
                <a:effectLst/>
              </a:rPr>
              <a:t>Form data import</a:t>
            </a:r>
          </a:p>
          <a:p>
            <a:r>
              <a:rPr lang="en-US" sz="2400" b="0" i="0" kern="1200" dirty="0">
                <a:solidFill>
                  <a:schemeClr val="tx1"/>
                </a:solidFill>
                <a:effectLst/>
              </a:rPr>
              <a:t>Reports</a:t>
            </a:r>
          </a:p>
          <a:p>
            <a:pPr lvl="1"/>
            <a:r>
              <a:rPr lang="en-US" sz="2400" b="0" i="0" kern="1200" dirty="0">
                <a:solidFill>
                  <a:schemeClr val="tx1"/>
                </a:solidFill>
                <a:effectLst/>
              </a:rPr>
              <a:t>Charts and graphs</a:t>
            </a:r>
          </a:p>
          <a:p>
            <a:pPr lvl="1"/>
            <a:r>
              <a:rPr lang="en-US" sz="2400" b="0" i="0" kern="1200" dirty="0">
                <a:solidFill>
                  <a:schemeClr val="tx1"/>
                </a:solidFill>
                <a:effectLst/>
              </a:rPr>
              <a:t>Mailing labels</a:t>
            </a:r>
          </a:p>
          <a:p>
            <a:pPr lvl="1"/>
            <a:r>
              <a:rPr lang="en-US" sz="2400" b="0" i="0" kern="1200" dirty="0">
                <a:solidFill>
                  <a:schemeClr val="tx1"/>
                </a:solidFill>
                <a:effectLst/>
              </a:rPr>
              <a:t>Coupons - barcode, QR codes</a:t>
            </a:r>
          </a:p>
          <a:p>
            <a:pPr lvl="1"/>
            <a:r>
              <a:rPr lang="en-US" sz="2400" b="0" i="0" kern="1200" dirty="0">
                <a:solidFill>
                  <a:schemeClr val="tx1"/>
                </a:solidFill>
                <a:effectLst/>
              </a:rPr>
              <a:t>Tickets</a:t>
            </a:r>
          </a:p>
          <a:p>
            <a:pPr lvl="1"/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A8B4E-855B-43C4-B897-BC24A7B0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517" y="2101827"/>
            <a:ext cx="4663591" cy="402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6107-F4A5-47B1-A9A4-C4C83AE6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Pattern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E0E41B-114A-4E7C-B479-14E112D07732}"/>
              </a:ext>
            </a:extLst>
          </p:cNvPr>
          <p:cNvSpPr/>
          <p:nvPr/>
        </p:nvSpPr>
        <p:spPr>
          <a:xfrm>
            <a:off x="4622334" y="2242185"/>
            <a:ext cx="3207216" cy="3423757"/>
          </a:xfrm>
          <a:prstGeom prst="roundRect">
            <a:avLst>
              <a:gd name="adj" fmla="val 2042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chemeClr val="bg1">
                      <a:alpha val="57000"/>
                    </a:schemeClr>
                  </a:outerShdw>
                </a:effectLst>
                <a:latin typeface="Open Sans"/>
              </a:rPr>
              <a:t>ColdFusion Component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AE03F09-5ACE-45F5-A887-20D1E2FA7BB8}"/>
              </a:ext>
            </a:extLst>
          </p:cNvPr>
          <p:cNvSpPr/>
          <p:nvPr/>
        </p:nvSpPr>
        <p:spPr>
          <a:xfrm>
            <a:off x="2950045" y="4551666"/>
            <a:ext cx="1869259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18A5746-CD0F-4C08-A4C9-EC861EDD147B}"/>
              </a:ext>
            </a:extLst>
          </p:cNvPr>
          <p:cNvSpPr/>
          <p:nvPr/>
        </p:nvSpPr>
        <p:spPr>
          <a:xfrm>
            <a:off x="3730374" y="3060123"/>
            <a:ext cx="1111865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9E77B2-B84A-442D-99B0-41DCAC621FA1}"/>
              </a:ext>
            </a:extLst>
          </p:cNvPr>
          <p:cNvGrpSpPr/>
          <p:nvPr/>
        </p:nvGrpSpPr>
        <p:grpSpPr>
          <a:xfrm>
            <a:off x="1327220" y="2349016"/>
            <a:ext cx="2525962" cy="1707618"/>
            <a:chOff x="1327220" y="1830856"/>
            <a:chExt cx="2525962" cy="1707618"/>
          </a:xfrm>
        </p:grpSpPr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6E70122A-6BDD-4CFC-AA99-AA9352E92F4E}"/>
                </a:ext>
              </a:extLst>
            </p:cNvPr>
            <p:cNvSpPr/>
            <p:nvPr/>
          </p:nvSpPr>
          <p:spPr>
            <a:xfrm>
              <a:off x="1327220" y="1830856"/>
              <a:ext cx="1323976" cy="1123950"/>
            </a:xfrm>
            <a:prstGeom prst="can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Database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3A22F88-A34F-4EF7-A071-095922A17DBF}"/>
                </a:ext>
              </a:extLst>
            </p:cNvPr>
            <p:cNvGrpSpPr/>
            <p:nvPr/>
          </p:nvGrpSpPr>
          <p:grpSpPr>
            <a:xfrm>
              <a:off x="2529207" y="2254202"/>
              <a:ext cx="1323975" cy="1284272"/>
              <a:chOff x="781050" y="3152775"/>
              <a:chExt cx="1323975" cy="128427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lowchart: Predefined Process 12">
                <a:extLst>
                  <a:ext uri="{FF2B5EF4-FFF2-40B4-BE49-F238E27FC236}">
                    <a16:creationId xmlns:a16="http://schemas.microsoft.com/office/drawing/2014/main" id="{21572552-B80D-4283-9D2B-6FD5FD2D7D92}"/>
                  </a:ext>
                </a:extLst>
              </p:cNvPr>
              <p:cNvSpPr/>
              <p:nvPr/>
            </p:nvSpPr>
            <p:spPr>
              <a:xfrm>
                <a:off x="781050" y="3152775"/>
                <a:ext cx="1323975" cy="1284272"/>
              </a:xfrm>
              <a:prstGeom prst="flowChartPredefinedProcess">
                <a:avLst/>
              </a:prstGeom>
              <a:solidFill>
                <a:srgbClr val="EAEDF2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Form Data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BBE00DF-CF14-4834-8597-01D3D2560181}"/>
                  </a:ext>
                </a:extLst>
              </p:cNvPr>
              <p:cNvSpPr/>
              <p:nvPr/>
            </p:nvSpPr>
            <p:spPr>
              <a:xfrm>
                <a:off x="1014237" y="3467100"/>
                <a:ext cx="871713" cy="142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7ABD527-7146-4597-A172-DD034ABA5FCE}"/>
                  </a:ext>
                </a:extLst>
              </p:cNvPr>
              <p:cNvSpPr/>
              <p:nvPr/>
            </p:nvSpPr>
            <p:spPr>
              <a:xfrm>
                <a:off x="1014237" y="3703302"/>
                <a:ext cx="505174" cy="142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7A852AB-B4E2-4550-8768-A12F16A2B059}"/>
                  </a:ext>
                </a:extLst>
              </p:cNvPr>
              <p:cNvSpPr/>
              <p:nvPr/>
            </p:nvSpPr>
            <p:spPr>
              <a:xfrm>
                <a:off x="1633013" y="3703302"/>
                <a:ext cx="252937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79F78C1-22D7-445A-9E0B-E97874E3D710}"/>
                  </a:ext>
                </a:extLst>
              </p:cNvPr>
              <p:cNvSpPr/>
              <p:nvPr/>
            </p:nvSpPr>
            <p:spPr>
              <a:xfrm>
                <a:off x="1014237" y="3953792"/>
                <a:ext cx="871713" cy="380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D19515B-5E1B-4F37-B45F-DDB9A44377D2}"/>
              </a:ext>
            </a:extLst>
          </p:cNvPr>
          <p:cNvGrpSpPr/>
          <p:nvPr/>
        </p:nvGrpSpPr>
        <p:grpSpPr>
          <a:xfrm>
            <a:off x="8834789" y="2544916"/>
            <a:ext cx="1323975" cy="1592744"/>
            <a:chOff x="8446141" y="1581150"/>
            <a:chExt cx="1323975" cy="1508560"/>
          </a:xfrm>
        </p:grpSpPr>
        <p:sp>
          <p:nvSpPr>
            <p:cNvPr id="27" name="Flowchart: Internal Storage 26">
              <a:extLst>
                <a:ext uri="{FF2B5EF4-FFF2-40B4-BE49-F238E27FC236}">
                  <a16:creationId xmlns:a16="http://schemas.microsoft.com/office/drawing/2014/main" id="{DFD7CB17-CC80-4F18-9059-815C83CA9B65}"/>
                </a:ext>
              </a:extLst>
            </p:cNvPr>
            <p:cNvSpPr/>
            <p:nvPr/>
          </p:nvSpPr>
          <p:spPr>
            <a:xfrm>
              <a:off x="8446141" y="1581150"/>
              <a:ext cx="1323975" cy="1508560"/>
            </a:xfrm>
            <a:prstGeom prst="flowChartInternalStorag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chemeClr val="bg1">
                        <a:alpha val="43000"/>
                      </a:schemeClr>
                    </a:outerShdw>
                  </a:effectLst>
                </a:rPr>
                <a:t>PDF Doc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576AA4C-A7F9-4719-B2B9-1E5B1B550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7560" y="2096357"/>
              <a:ext cx="799269" cy="777773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69C5772-842A-453E-AF4C-0D951407915C}"/>
              </a:ext>
            </a:extLst>
          </p:cNvPr>
          <p:cNvSpPr txBox="1"/>
          <p:nvPr/>
        </p:nvSpPr>
        <p:spPr>
          <a:xfrm>
            <a:off x="8757234" y="4625191"/>
            <a:ext cx="290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Document URL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8603481-4743-473B-B8A2-9DC4AE9EB746}"/>
              </a:ext>
            </a:extLst>
          </p:cNvPr>
          <p:cNvSpPr/>
          <p:nvPr/>
        </p:nvSpPr>
        <p:spPr>
          <a:xfrm>
            <a:off x="7829549" y="4551666"/>
            <a:ext cx="1005240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6AA58943-F4B2-4655-A1E5-2AE0F80E5519}"/>
              </a:ext>
            </a:extLst>
          </p:cNvPr>
          <p:cNvSpPr/>
          <p:nvPr/>
        </p:nvSpPr>
        <p:spPr>
          <a:xfrm>
            <a:off x="7829549" y="3025697"/>
            <a:ext cx="1005240" cy="604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0E21958-89BF-4EDD-A474-4802F8B33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144" y="3000511"/>
            <a:ext cx="2083596" cy="2033986"/>
          </a:xfrm>
          <a:prstGeom prst="rect">
            <a:avLst/>
          </a:prstGeom>
        </p:spPr>
      </p:pic>
      <p:sp>
        <p:nvSpPr>
          <p:cNvPr id="5" name="Flowchart: Internal Storage 4">
            <a:extLst>
              <a:ext uri="{FF2B5EF4-FFF2-40B4-BE49-F238E27FC236}">
                <a16:creationId xmlns:a16="http://schemas.microsoft.com/office/drawing/2014/main" id="{EB4B7AC3-A7D6-4458-A4C1-2282EF0318DB}"/>
              </a:ext>
            </a:extLst>
          </p:cNvPr>
          <p:cNvSpPr/>
          <p:nvPr/>
        </p:nvSpPr>
        <p:spPr>
          <a:xfrm>
            <a:off x="4819305" y="2817878"/>
            <a:ext cx="1317072" cy="1199627"/>
          </a:xfrm>
          <a:prstGeom prst="flowChartInternalStora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74350A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Template Parameters</a:t>
            </a:r>
          </a:p>
        </p:txBody>
      </p:sp>
      <p:sp>
        <p:nvSpPr>
          <p:cNvPr id="6" name="Flowchart: Internal Storage 5">
            <a:extLst>
              <a:ext uri="{FF2B5EF4-FFF2-40B4-BE49-F238E27FC236}">
                <a16:creationId xmlns:a16="http://schemas.microsoft.com/office/drawing/2014/main" id="{8277A35C-EF85-46FB-90D3-14758A6B8CBC}"/>
              </a:ext>
            </a:extLst>
          </p:cNvPr>
          <p:cNvSpPr/>
          <p:nvPr/>
        </p:nvSpPr>
        <p:spPr>
          <a:xfrm>
            <a:off x="6289561" y="2817877"/>
            <a:ext cx="1317072" cy="1199627"/>
          </a:xfrm>
          <a:prstGeom prst="flowChartInternalStorage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CF/PDF Parameters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968380-B6FB-4A05-AE16-E69F89438C72}"/>
              </a:ext>
            </a:extLst>
          </p:cNvPr>
          <p:cNvSpPr/>
          <p:nvPr/>
        </p:nvSpPr>
        <p:spPr>
          <a:xfrm>
            <a:off x="4819305" y="4213917"/>
            <a:ext cx="1317072" cy="120801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rgbClr val="74350A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Template Path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AA33D0-91E8-4362-AD76-95E07E6DC249}"/>
              </a:ext>
            </a:extLst>
          </p:cNvPr>
          <p:cNvSpPr/>
          <p:nvPr/>
        </p:nvSpPr>
        <p:spPr>
          <a:xfrm>
            <a:off x="6270511" y="4213917"/>
            <a:ext cx="1317072" cy="120801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solidFill>
                  <a:schemeClr val="dk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Output</a:t>
            </a:r>
            <a:br>
              <a:rPr lang="en-US" sz="1600" dirty="0">
                <a:solidFill>
                  <a:schemeClr val="dk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1600" dirty="0">
                <a:solidFill>
                  <a:schemeClr val="dk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Path</a:t>
            </a:r>
          </a:p>
        </p:txBody>
      </p:sp>
      <p:sp>
        <p:nvSpPr>
          <p:cNvPr id="21" name="Flowchart: Internal Storage 20">
            <a:extLst>
              <a:ext uri="{FF2B5EF4-FFF2-40B4-BE49-F238E27FC236}">
                <a16:creationId xmlns:a16="http://schemas.microsoft.com/office/drawing/2014/main" id="{B64EB980-0C72-487C-AB25-4333B75D9098}"/>
              </a:ext>
            </a:extLst>
          </p:cNvPr>
          <p:cNvSpPr/>
          <p:nvPr/>
        </p:nvSpPr>
        <p:spPr>
          <a:xfrm>
            <a:off x="1533525" y="4213916"/>
            <a:ext cx="1416520" cy="1362019"/>
          </a:xfrm>
          <a:prstGeom prst="flowChartInternalStora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74350A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Template</a:t>
            </a:r>
            <a:br>
              <a:rPr lang="en-US" sz="1600" dirty="0">
                <a:solidFill>
                  <a:srgbClr val="74350A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1200" dirty="0">
                <a:solidFill>
                  <a:srgbClr val="74350A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(PDF, HTML+CSS,</a:t>
            </a:r>
            <a:br>
              <a:rPr lang="en-US" sz="1200" dirty="0">
                <a:solidFill>
                  <a:srgbClr val="74350A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1200" dirty="0">
                <a:solidFill>
                  <a:srgbClr val="74350A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CFML, CFR, etc.)</a:t>
            </a:r>
            <a:endParaRPr lang="en-US" sz="1600" dirty="0">
              <a:solidFill>
                <a:srgbClr val="74350A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C1E9BE-E6FC-4C54-A1BF-0636088ABA70}"/>
              </a:ext>
            </a:extLst>
          </p:cNvPr>
          <p:cNvSpPr txBox="1"/>
          <p:nvPr/>
        </p:nvSpPr>
        <p:spPr>
          <a:xfrm flipH="1">
            <a:off x="5772685" y="5086856"/>
            <a:ext cx="90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(DRY)</a:t>
            </a:r>
          </a:p>
        </p:txBody>
      </p:sp>
    </p:spTree>
    <p:extLst>
      <p:ext uri="{BB962C8B-B14F-4D97-AF65-F5344CB8AC3E}">
        <p14:creationId xmlns:p14="http://schemas.microsoft.com/office/powerpoint/2010/main" val="35945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5" grpId="0" animBg="1"/>
      <p:bldP spid="25" grpId="1" animBg="1"/>
      <p:bldP spid="26" grpId="0" animBg="1"/>
      <p:bldP spid="26" grpId="1" animBg="1"/>
      <p:bldP spid="30" grpId="0"/>
      <p:bldP spid="31" grpId="0" animBg="1"/>
      <p:bldP spid="31" grpId="1" animBg="1"/>
      <p:bldP spid="32" grpId="0" animBg="1"/>
      <p:bldP spid="32" grpId="1" animBg="1"/>
      <p:bldP spid="5" grpId="0" animBg="1"/>
      <p:bldP spid="6" grpId="0" animBg="1"/>
      <p:bldP spid="10" grpId="0" animBg="1"/>
      <p:bldP spid="11" grpId="0" animBg="1"/>
      <p:bldP spid="21" grpId="0" animBg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D3544-24C0-4F41-83E1-879BD18AF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Tonight’s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8A8E7-8B4D-4716-BB94-EA743AEC1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29765"/>
            <a:ext cx="10360151" cy="4467226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sz="2400" b="0" i="0" kern="1200" dirty="0">
                <a:solidFill>
                  <a:schemeClr val="tx1"/>
                </a:solidFill>
                <a:effectLst/>
                <a:latin typeface="Open Sans" panose="020B0606030504020204"/>
              </a:rPr>
              <a:t>PDF publishing using </a:t>
            </a:r>
            <a:r>
              <a:rPr lang="en-US" sz="2400" b="1" i="0" kern="1200" dirty="0" err="1">
                <a:solidFill>
                  <a:schemeClr val="tx1"/>
                </a:solidFill>
                <a:effectLst/>
                <a:latin typeface="Open Sans" panose="020B0606030504020204"/>
                <a:cs typeface="Segoe UI Semibold" panose="020B0702040204020203" pitchFamily="34" charset="0"/>
              </a:rPr>
              <a:t>cfdocument</a:t>
            </a:r>
            <a:endParaRPr lang="en-US" sz="2400" b="1" i="0" kern="1200" dirty="0">
              <a:solidFill>
                <a:schemeClr val="tx1"/>
              </a:solidFill>
              <a:effectLst/>
              <a:latin typeface="Open Sans" panose="020B0606030504020204"/>
              <a:cs typeface="Segoe UI Semibold" panose="020B0702040204020203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Open Sans" panose="020B0606030504020204"/>
                <a:cs typeface="Segoe UI Semilight" panose="020B0402040204020203" pitchFamily="34" charset="0"/>
              </a:rPr>
              <a:t>Simple certificate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latin typeface="Open Sans" panose="020B0606030504020204"/>
              </a:rPr>
              <a:t>Banded Reports with 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/>
                <a:cs typeface="Segoe UI Semibold" panose="020B0702040204020203" pitchFamily="34" charset="0"/>
              </a:rPr>
              <a:t>cfreport</a:t>
            </a:r>
            <a:endParaRPr lang="en-US" sz="2400" b="1" dirty="0">
              <a:solidFill>
                <a:schemeClr val="tx1"/>
              </a:solidFill>
              <a:latin typeface="Open Sans" panose="020B0606030504020204"/>
              <a:cs typeface="Segoe UI Semibold" panose="020B0702040204020203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Open Sans" panose="020B0606030504020204"/>
                <a:cs typeface="Segoe UI Semilight" panose="020B0402040204020203" pitchFamily="34" charset="0"/>
              </a:rPr>
              <a:t>Avery labels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latin typeface="Open Sans" panose="020B0606030504020204"/>
              </a:rPr>
              <a:t>PDF concatenation using 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/>
                <a:cs typeface="Segoe UI Semibold" panose="020B0702040204020203" pitchFamily="34" charset="0"/>
              </a:rPr>
              <a:t>cfpdf</a:t>
            </a:r>
            <a:r>
              <a:rPr lang="en-US" sz="2400" dirty="0">
                <a:solidFill>
                  <a:schemeClr val="tx1"/>
                </a:solidFill>
                <a:latin typeface="Open Sans" panose="020B0606030504020204"/>
                <a:cs typeface="Segoe UI Semilight" panose="020B0402040204020203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 Sans" panose="020B0606030504020204"/>
              </a:rPr>
              <a:t>and</a:t>
            </a:r>
            <a:r>
              <a:rPr lang="en-US" sz="2400" dirty="0">
                <a:solidFill>
                  <a:schemeClr val="tx1"/>
                </a:solidFill>
                <a:latin typeface="Open Sans" panose="020B0606030504020204"/>
                <a:cs typeface="Segoe UI Semilight" panose="020B0402040204020203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/>
                <a:cs typeface="Segoe UI Semibold" panose="020B0702040204020203" pitchFamily="34" charset="0"/>
              </a:rPr>
              <a:t>DDX</a:t>
            </a:r>
          </a:p>
          <a:p>
            <a:pPr lvl="2"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latin typeface="Open Sans" panose="020B0606030504020204"/>
                <a:cs typeface="Segoe UI Semilight" panose="020B0402040204020203" pitchFamily="34" charset="0"/>
              </a:rPr>
              <a:t>Assemble a brochure</a:t>
            </a:r>
            <a:endParaRPr lang="en-US" sz="2400" b="0" i="0" kern="1200" dirty="0">
              <a:solidFill>
                <a:schemeClr val="tx1"/>
              </a:solidFill>
              <a:effectLst/>
              <a:latin typeface="Open Sans" panose="020B0606030504020204"/>
              <a:cs typeface="Segoe UI Semilight" panose="020B0402040204020203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2400" dirty="0">
                <a:solidFill>
                  <a:schemeClr val="tx1"/>
                </a:solidFill>
                <a:latin typeface="Open Sans" panose="020B0606030504020204"/>
              </a:rPr>
              <a:t>PDF form data ingestion with </a:t>
            </a:r>
            <a:r>
              <a:rPr lang="en-US" sz="2400" b="1" dirty="0" err="1">
                <a:solidFill>
                  <a:schemeClr val="tx1"/>
                </a:solidFill>
                <a:latin typeface="Open Sans" panose="020B0606030504020204"/>
                <a:cs typeface="Segoe UI Semibold" panose="020B0702040204020203" pitchFamily="34" charset="0"/>
              </a:rPr>
              <a:t>cfpdfform</a:t>
            </a:r>
            <a:endParaRPr lang="en-US" sz="2400" b="1" dirty="0">
              <a:solidFill>
                <a:schemeClr val="tx1"/>
              </a:solidFill>
              <a:latin typeface="Open Sans" panose="020B0606030504020204"/>
              <a:cs typeface="Segoe UI Semibold" panose="020B0702040204020203" pitchFamily="34" charset="0"/>
            </a:endParaRPr>
          </a:p>
          <a:p>
            <a:pPr lvl="2">
              <a:lnSpc>
                <a:spcPct val="120000"/>
              </a:lnSpc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Open Sans" panose="020B0606030504020204"/>
                <a:cs typeface="Segoe UI Semilight" panose="020B0402040204020203" pitchFamily="34" charset="0"/>
              </a:rPr>
              <a:t>Feedback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CF0E4-9E88-4BE2-A6C1-58EF23E38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906" y="2088862"/>
            <a:ext cx="3725349" cy="36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63F02F-DB52-4867-8F2E-BF51AB5E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43087"/>
          </a:xfrm>
        </p:spPr>
        <p:txBody>
          <a:bodyPr anchor="b"/>
          <a:lstStyle/>
          <a:p>
            <a:pPr algn="ctr"/>
            <a:r>
              <a:rPr lang="en-US" dirty="0" err="1"/>
              <a:t>cfdocument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FA8085-5DB5-4354-BCD7-8E3654E38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14751"/>
            <a:ext cx="10515600" cy="466724"/>
          </a:xfrm>
        </p:spPr>
        <p:txBody>
          <a:bodyPr/>
          <a:lstStyle/>
          <a:p>
            <a:r>
              <a:rPr lang="en-US" dirty="0"/>
              <a:t>CFML + CSS to PDF</a:t>
            </a:r>
          </a:p>
        </p:txBody>
      </p:sp>
    </p:spTree>
    <p:extLst>
      <p:ext uri="{BB962C8B-B14F-4D97-AF65-F5344CB8AC3E}">
        <p14:creationId xmlns:p14="http://schemas.microsoft.com/office/powerpoint/2010/main" val="15071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532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Welcome to the Seattle ColdFusion User Group</a:t>
            </a:r>
          </a:p>
          <a:p>
            <a:pPr>
              <a:lnSpc>
                <a:spcPct val="120000"/>
              </a:lnSpc>
            </a:pPr>
            <a:r>
              <a:rPr lang="en-US" dirty="0"/>
              <a:t>Introductions</a:t>
            </a:r>
          </a:p>
          <a:p>
            <a:pPr>
              <a:lnSpc>
                <a:spcPct val="120000"/>
              </a:lnSpc>
            </a:pPr>
            <a:r>
              <a:rPr lang="en-US" dirty="0"/>
              <a:t>Goals</a:t>
            </a:r>
          </a:p>
          <a:p>
            <a:pPr>
              <a:lnSpc>
                <a:spcPct val="120000"/>
              </a:lnSpc>
            </a:pPr>
            <a:r>
              <a:rPr lang="en-US" dirty="0"/>
              <a:t>Upcoming ColdFusion Events</a:t>
            </a:r>
          </a:p>
          <a:p>
            <a:pPr>
              <a:lnSpc>
                <a:spcPct val="120000"/>
              </a:lnSpc>
            </a:pPr>
            <a:r>
              <a:rPr lang="en-US" dirty="0"/>
              <a:t>Add Your Bio to the Seattle CFUG site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CFSpreadsheet</a:t>
            </a:r>
            <a:r>
              <a:rPr lang="en-US" dirty="0"/>
              <a:t> demo by William Frankhouser of </a:t>
            </a:r>
            <a:br>
              <a:rPr lang="en-US" dirty="0"/>
            </a:br>
            <a:r>
              <a:rPr lang="en-US" dirty="0"/>
              <a:t>Everett CC / </a:t>
            </a:r>
            <a:r>
              <a:rPr lang="en-US" dirty="0" err="1"/>
              <a:t>WilzDezign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Fun with PDFs and ColdFusion by Jim Bates of </a:t>
            </a:r>
            <a:br>
              <a:rPr lang="en-US" dirty="0"/>
            </a:br>
            <a:r>
              <a:rPr lang="en-US" dirty="0"/>
              <a:t>Cherwell Software / </a:t>
            </a:r>
            <a:r>
              <a:rPr lang="en-US" dirty="0" err="1"/>
              <a:t>Latreia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</a:pPr>
            <a:r>
              <a:rPr lang="en-US" dirty="0"/>
              <a:t>Get Your Questions Answered. Ask the Group!</a:t>
            </a:r>
          </a:p>
          <a:p>
            <a:pPr>
              <a:lnSpc>
                <a:spcPct val="120000"/>
              </a:lnSpc>
            </a:pPr>
            <a:r>
              <a:rPr lang="en-US" dirty="0"/>
              <a:t>Next Month’s Meeting</a:t>
            </a:r>
          </a:p>
        </p:txBody>
      </p:sp>
    </p:spTree>
    <p:extLst>
      <p:ext uri="{BB962C8B-B14F-4D97-AF65-F5344CB8AC3E}">
        <p14:creationId xmlns:p14="http://schemas.microsoft.com/office/powerpoint/2010/main" val="187508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1920A-24C0-470C-B69B-0D5E39A1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cfdocument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8B0FB8-524D-4DAA-A6EE-4E6BC7DD8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Use cases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Certificates, posters, signage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Output code examples</a:t>
            </a:r>
          </a:p>
          <a:p>
            <a:pPr>
              <a:lnSpc>
                <a:spcPct val="120000"/>
              </a:lnSpc>
            </a:pPr>
            <a:r>
              <a:rPr lang="en-US" dirty="0"/>
              <a:t>Anything that: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Requires consistent UX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May be printed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Is distributed digitally</a:t>
            </a:r>
          </a:p>
        </p:txBody>
      </p:sp>
    </p:spTree>
    <p:extLst>
      <p:ext uri="{BB962C8B-B14F-4D97-AF65-F5344CB8AC3E}">
        <p14:creationId xmlns:p14="http://schemas.microsoft.com/office/powerpoint/2010/main" val="10780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6EDE-D27F-405F-98B0-33DEED84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cfdocument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57D54-7EA9-45BE-8E68-755AF5948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" y="1853565"/>
            <a:ext cx="4488181" cy="4486276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Open Sans" panose="020B0606030504020204"/>
                <a:cs typeface="Arial" panose="020B0604020202020204" pitchFamily="34" charset="0"/>
              </a:rPr>
              <a:t>Easiest way to generate PDFs</a:t>
            </a:r>
          </a:p>
          <a:p>
            <a:r>
              <a:rPr lang="en-US" sz="2400" dirty="0">
                <a:latin typeface="Open Sans" panose="020B0606030504020204"/>
                <a:cs typeface="Arial" panose="020B0604020202020204" pitchFamily="34" charset="0"/>
              </a:rPr>
              <a:t>Block of </a:t>
            </a:r>
            <a:r>
              <a:rPr lang="en-US" sz="2400" dirty="0" err="1">
                <a:latin typeface="Open Sans" panose="020B0606030504020204"/>
                <a:cs typeface="Arial" panose="020B0604020202020204" pitchFamily="34" charset="0"/>
              </a:rPr>
              <a:t>cfml</a:t>
            </a:r>
            <a:r>
              <a:rPr lang="en-US" sz="2400" dirty="0">
                <a:latin typeface="Open Sans" panose="020B0606030504020204"/>
                <a:cs typeface="Arial" panose="020B0604020202020204" pitchFamily="34" charset="0"/>
              </a:rPr>
              <a:t> &amp; html wrapped</a:t>
            </a:r>
            <a:br>
              <a:rPr lang="en-US" sz="2400" dirty="0">
                <a:latin typeface="Open Sans" panose="020B0606030504020204"/>
                <a:cs typeface="Arial" panose="020B0604020202020204" pitchFamily="34" charset="0"/>
              </a:rPr>
            </a:br>
            <a:r>
              <a:rPr lang="en-US" sz="2400" dirty="0">
                <a:latin typeface="Open Sans" panose="020B0606030504020204"/>
                <a:cs typeface="Arial" panose="020B0604020202020204" pitchFamily="34" charset="0"/>
              </a:rPr>
              <a:t>in &lt;</a:t>
            </a:r>
            <a:r>
              <a:rPr lang="en-US" sz="2400" dirty="0" err="1">
                <a:latin typeface="Open Sans" panose="020B0606030504020204"/>
                <a:cs typeface="Arial" panose="020B0604020202020204" pitchFamily="34" charset="0"/>
              </a:rPr>
              <a:t>cfdocument</a:t>
            </a:r>
            <a:r>
              <a:rPr lang="en-US" sz="2400" dirty="0">
                <a:latin typeface="Open Sans" panose="020B0606030504020204"/>
                <a:cs typeface="Arial" panose="020B0604020202020204" pitchFamily="34" charset="0"/>
              </a:rPr>
              <a:t>&gt;</a:t>
            </a:r>
          </a:p>
          <a:p>
            <a:r>
              <a:rPr lang="en-US" sz="2400" dirty="0">
                <a:latin typeface="Open Sans" panose="020B0606030504020204"/>
                <a:cs typeface="Arial" panose="020B0604020202020204" pitchFamily="34" charset="0"/>
              </a:rPr>
              <a:t>Additional feature tags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  <a:cs typeface="Arial" panose="020B0604020202020204" pitchFamily="34" charset="0"/>
              </a:rPr>
              <a:t>&lt;</a:t>
            </a:r>
            <a:r>
              <a:rPr lang="en-US" dirty="0" err="1">
                <a:latin typeface="Open Sans" panose="020B0606030504020204"/>
                <a:cs typeface="Arial" panose="020B0604020202020204" pitchFamily="34" charset="0"/>
              </a:rPr>
              <a:t>cfdocumentSection</a:t>
            </a:r>
            <a:r>
              <a:rPr lang="en-US" dirty="0">
                <a:latin typeface="Open Sans" panose="020B0606030504020204"/>
                <a:cs typeface="Arial" panose="020B0604020202020204" pitchFamily="34" charset="0"/>
              </a:rPr>
              <a:t>&gt; </a:t>
            </a:r>
            <a:br>
              <a:rPr lang="en-US" dirty="0">
                <a:latin typeface="Open Sans" panose="020B0606030504020204"/>
                <a:cs typeface="Arial" panose="020B0604020202020204" pitchFamily="34" charset="0"/>
              </a:rPr>
            </a:br>
            <a:r>
              <a:rPr lang="en-US" sz="1800" i="1" dirty="0">
                <a:latin typeface="Open Sans" panose="020B0606030504020204"/>
                <a:cs typeface="Arial" panose="020B0604020202020204" pitchFamily="34" charset="0"/>
              </a:rPr>
              <a:t>Generates page break, formatting, </a:t>
            </a:r>
            <a:br>
              <a:rPr lang="en-US" sz="1800" i="1" dirty="0">
                <a:latin typeface="Open Sans" panose="020B0606030504020204"/>
                <a:cs typeface="Arial" panose="020B0604020202020204" pitchFamily="34" charset="0"/>
              </a:rPr>
            </a:br>
            <a:r>
              <a:rPr lang="en-US" sz="1800" i="1" dirty="0">
                <a:solidFill>
                  <a:srgbClr val="FF0000"/>
                </a:solidFill>
                <a:latin typeface="Open Sans" panose="020B0606030504020204"/>
                <a:cs typeface="Arial" panose="020B0604020202020204" pitchFamily="34" charset="0"/>
              </a:rPr>
              <a:t>gives name for TOC</a:t>
            </a:r>
            <a:endParaRPr lang="en-US" i="1" dirty="0">
              <a:solidFill>
                <a:srgbClr val="FF0000"/>
              </a:solidFill>
              <a:latin typeface="Open Sans" panose="020B0606030504020204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  <a:cs typeface="Arial" panose="020B0604020202020204" pitchFamily="34" charset="0"/>
              </a:rPr>
              <a:t>&lt;</a:t>
            </a:r>
            <a:r>
              <a:rPr lang="en-US" dirty="0" err="1">
                <a:latin typeface="Open Sans" panose="020B0606030504020204"/>
                <a:cs typeface="Arial" panose="020B0604020202020204" pitchFamily="34" charset="0"/>
              </a:rPr>
              <a:t>cfdocumentItem</a:t>
            </a:r>
            <a:r>
              <a:rPr lang="en-US" dirty="0">
                <a:latin typeface="Open Sans" panose="020B0606030504020204"/>
                <a:cs typeface="Arial" panose="020B0604020202020204" pitchFamily="34" charset="0"/>
              </a:rPr>
              <a:t>&gt;</a:t>
            </a:r>
            <a:br>
              <a:rPr lang="en-US" dirty="0">
                <a:latin typeface="Open Sans" panose="020B0606030504020204"/>
                <a:cs typeface="Arial" panose="020B0604020202020204" pitchFamily="34" charset="0"/>
              </a:rPr>
            </a:br>
            <a:r>
              <a:rPr lang="en-US" sz="1800" i="1" dirty="0">
                <a:latin typeface="Open Sans" panose="020B0606030504020204"/>
                <a:cs typeface="Arial" panose="020B0604020202020204" pitchFamily="34" charset="0"/>
              </a:rPr>
              <a:t>Force page break, special header/footer</a:t>
            </a:r>
            <a:endParaRPr lang="en-US" i="1" dirty="0">
              <a:latin typeface="Open Sans" panose="020B0606030504020204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57CE8-6A24-42CE-90CF-07F48F32E673}"/>
              </a:ext>
            </a:extLst>
          </p:cNvPr>
          <p:cNvSpPr txBox="1"/>
          <p:nvPr/>
        </p:nvSpPr>
        <p:spPr>
          <a:xfrm>
            <a:off x="624642" y="6495614"/>
            <a:ext cx="51860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https://helpx.adobe.com/coldfusion/cfml-reference/coldfusion-tags/tags-d-e/cfdocument.html</a:t>
            </a:r>
            <a:r>
              <a:rPr lang="en-US" sz="1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83557-03BB-404F-B4FB-59403CA5C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92" y="1245810"/>
            <a:ext cx="5737836" cy="551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F42D21-B9DE-4D0F-B60F-50BEF4D9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cfdocument</a:t>
            </a:r>
            <a:r>
              <a:rPr lang="en-US" dirty="0"/>
              <a:t> in cfc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0893E-744A-4AC8-ACA8-B36A301E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984202"/>
            <a:ext cx="11813309" cy="480998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/**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displayname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Create Preface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@hint Generates a personalized Preface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@description Uses template to generate personalized Preface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@output false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returnFormat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json   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secureJSON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yes   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verifyClient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yes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*/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latin typeface="Consolas" panose="020B0609020204030204" pitchFamily="49" charset="0"/>
              </a:rPr>
              <a:t>public string function </a:t>
            </a:r>
            <a:r>
              <a:rPr lang="en-US" sz="1500" b="1" dirty="0" err="1">
                <a:latin typeface="Consolas" panose="020B0609020204030204" pitchFamily="49" charset="0"/>
              </a:rPr>
              <a:t>createPreface</a:t>
            </a:r>
            <a:r>
              <a:rPr lang="en-US" sz="1500" dirty="0">
                <a:latin typeface="Consolas" panose="020B0609020204030204" pitchFamily="49" charset="0"/>
              </a:rPr>
              <a:t>(required string </a:t>
            </a:r>
            <a:r>
              <a:rPr lang="en-US" sz="1500" b="1" dirty="0">
                <a:solidFill>
                  <a:srgbClr val="FF6600"/>
                </a:solidFill>
                <a:latin typeface="Consolas" panose="020B0609020204030204" pitchFamily="49" charset="0"/>
              </a:rPr>
              <a:t>name</a:t>
            </a:r>
            <a:r>
              <a:rPr lang="en-US" sz="1500" dirty="0">
                <a:latin typeface="Consolas" panose="020B0609020204030204" pitchFamily="49" charset="0"/>
              </a:rPr>
              <a:t>, required string </a:t>
            </a:r>
            <a:r>
              <a:rPr lang="en-US" sz="1500" b="1" dirty="0">
                <a:solidFill>
                  <a:srgbClr val="FF6600"/>
                </a:solidFill>
                <a:latin typeface="Consolas" panose="020B0609020204030204" pitchFamily="49" charset="0"/>
              </a:rPr>
              <a:t>template</a:t>
            </a:r>
            <a:r>
              <a:rPr lang="en-US" sz="1500" dirty="0">
                <a:latin typeface="Consolas" panose="020B0609020204030204" pitchFamily="49" charset="0"/>
              </a:rPr>
              <a:t>, required any </a:t>
            </a:r>
            <a:r>
              <a:rPr lang="en-US" sz="1500" b="1" dirty="0">
                <a:solidFill>
                  <a:srgbClr val="0070C0"/>
                </a:solidFill>
                <a:latin typeface="Consolas" panose="020B0609020204030204" pitchFamily="49" charset="0"/>
              </a:rPr>
              <a:t>suffix</a:t>
            </a:r>
            <a:r>
              <a:rPr lang="en-US" sz="1500" dirty="0">
                <a:latin typeface="Consolas" panose="020B0609020204030204" pitchFamily="49" charset="0"/>
              </a:rPr>
              <a:t>)</a:t>
            </a:r>
            <a:br>
              <a:rPr lang="en-US" sz="1500" dirty="0">
                <a:latin typeface="Consolas" panose="020B0609020204030204" pitchFamily="49" charset="0"/>
              </a:rPr>
            </a:br>
            <a:r>
              <a:rPr lang="en-US" sz="1500" dirty="0">
                <a:latin typeface="Consolas" panose="020B0609020204030204" pitchFamily="49" charset="0"/>
              </a:rPr>
              <a:t>{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latin typeface="Consolas" panose="020B0609020204030204" pitchFamily="49" charset="0"/>
              </a:rPr>
              <a:t>var </a:t>
            </a:r>
            <a:r>
              <a:rPr lang="en-US" sz="1500" dirty="0" err="1">
                <a:latin typeface="Consolas" panose="020B0609020204030204" pitchFamily="49" charset="0"/>
              </a:rPr>
              <a:t>tempPath</a:t>
            </a:r>
            <a:r>
              <a:rPr lang="en-US" sz="1500" dirty="0">
                <a:latin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</a:rPr>
              <a:t>instance.tempPath</a:t>
            </a:r>
            <a:r>
              <a:rPr lang="en-US" sz="1500" dirty="0">
                <a:latin typeface="Consolas" panose="020B0609020204030204" pitchFamily="49" charset="0"/>
              </a:rPr>
              <a:t>;   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>
                <a:latin typeface="Consolas" panose="020B0609020204030204" pitchFamily="49" charset="0"/>
              </a:rPr>
              <a:t>var </a:t>
            </a:r>
            <a:r>
              <a:rPr lang="en-US" sz="15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prefacePath</a:t>
            </a:r>
            <a:r>
              <a:rPr lang="en-US" sz="1500" dirty="0">
                <a:latin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</a:rPr>
              <a:t>tempPath</a:t>
            </a:r>
            <a:r>
              <a:rPr lang="en-US" sz="1500" dirty="0">
                <a:latin typeface="Consolas" panose="020B0609020204030204" pitchFamily="49" charset="0"/>
              </a:rPr>
              <a:t> &amp; "Preface-</a:t>
            </a:r>
            <a:r>
              <a:rPr lang="en-US" sz="1500" b="1" dirty="0">
                <a:solidFill>
                  <a:srgbClr val="0F69C3"/>
                </a:solidFill>
                <a:latin typeface="Consolas" panose="020B0609020204030204" pitchFamily="49" charset="0"/>
              </a:rPr>
              <a:t>#arguments.suffix#</a:t>
            </a:r>
            <a:r>
              <a:rPr lang="en-US" sz="1500" dirty="0">
                <a:latin typeface="Consolas" panose="020B0609020204030204" pitchFamily="49" charset="0"/>
              </a:rPr>
              <a:t>.pdf";  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cfdocument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( format="</a:t>
            </a:r>
            <a:r>
              <a:rPr lang="en-US" sz="1500" b="1" dirty="0">
                <a:solidFill>
                  <a:srgbClr val="0070C0"/>
                </a:solidFill>
                <a:latin typeface="Consolas" panose="020B0609020204030204" pitchFamily="49" charset="0"/>
              </a:rPr>
              <a:t>pdf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", filename=</a:t>
            </a:r>
            <a:r>
              <a:rPr lang="en-US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expandPath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(</a:t>
            </a:r>
            <a:r>
              <a:rPr lang="en-US" sz="15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prefacePath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), overwrite=</a:t>
            </a:r>
            <a:r>
              <a:rPr lang="en-US" sz="1500" b="1" dirty="0">
                <a:solidFill>
                  <a:srgbClr val="0070C0"/>
                </a:solidFill>
                <a:latin typeface="Consolas" panose="020B0609020204030204" pitchFamily="49" charset="0"/>
              </a:rPr>
              <a:t>true, 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bookmark=</a:t>
            </a:r>
            <a:r>
              <a:rPr lang="en-US" sz="1500" b="1" dirty="0">
                <a:solidFill>
                  <a:srgbClr val="0070C0"/>
                </a:solidFill>
                <a:latin typeface="Consolas" panose="020B0609020204030204" pitchFamily="49" charset="0"/>
              </a:rPr>
              <a:t>"yes" 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0070C0"/>
                </a:solidFill>
                <a:latin typeface="Consolas" panose="020B0609020204030204" pitchFamily="49" charset="0"/>
              </a:rPr>
              <a:t>	</a:t>
            </a:r>
            <a:r>
              <a:rPr lang="en-US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cfdocumentSection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(name="</a:t>
            </a:r>
            <a:r>
              <a:rPr lang="en-US" sz="1500" b="1" dirty="0">
                <a:solidFill>
                  <a:srgbClr val="0F69C3"/>
                </a:solidFill>
                <a:latin typeface="Consolas" panose="020B0609020204030204" pitchFamily="49" charset="0"/>
              </a:rPr>
              <a:t>Preface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") {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FF0000"/>
                </a:solidFill>
                <a:latin typeface="Consolas" panose="020B0609020204030204" pitchFamily="49" charset="0"/>
              </a:rPr>
              <a:t>	   </a:t>
            </a:r>
            <a:r>
              <a:rPr lang="en-US" sz="1500" dirty="0">
                <a:latin typeface="Consolas" panose="020B0609020204030204" pitchFamily="49" charset="0"/>
              </a:rPr>
              <a:t>include "/classes/templates</a:t>
            </a:r>
            <a:r>
              <a:rPr lang="en-US" sz="1500" b="1" dirty="0">
                <a:latin typeface="Consolas" panose="020B0609020204030204" pitchFamily="49" charset="0"/>
              </a:rPr>
              <a:t>/</a:t>
            </a:r>
            <a:r>
              <a:rPr lang="en-US" sz="1500" b="1" dirty="0">
                <a:solidFill>
                  <a:srgbClr val="FF6600"/>
                </a:solidFill>
                <a:latin typeface="Consolas" panose="020B0609020204030204" pitchFamily="49" charset="0"/>
              </a:rPr>
              <a:t>#</a:t>
            </a:r>
            <a:r>
              <a:rPr lang="en-US" sz="1500" b="1" dirty="0" err="1">
                <a:solidFill>
                  <a:srgbClr val="FF6600"/>
                </a:solidFill>
                <a:latin typeface="Consolas" panose="020B0609020204030204" pitchFamily="49" charset="0"/>
              </a:rPr>
              <a:t>arguments.template</a:t>
            </a:r>
            <a:r>
              <a:rPr lang="en-US" sz="1500" b="1" dirty="0">
                <a:solidFill>
                  <a:srgbClr val="FF6600"/>
                </a:solidFill>
                <a:latin typeface="Consolas" panose="020B0609020204030204" pitchFamily="49" charset="0"/>
              </a:rPr>
              <a:t>#</a:t>
            </a:r>
            <a:r>
              <a:rPr lang="en-US" sz="1500" b="1" dirty="0">
                <a:latin typeface="Consolas" panose="020B0609020204030204" pitchFamily="49" charset="0"/>
              </a:rPr>
              <a:t>";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FF0000"/>
                </a:solidFill>
                <a:latin typeface="Consolas" panose="020B0609020204030204" pitchFamily="49" charset="0"/>
              </a:rPr>
              <a:t>	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}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latin typeface="Consolas" panose="020B0609020204030204" pitchFamily="49" charset="0"/>
              </a:rPr>
              <a:t>return </a:t>
            </a:r>
            <a:r>
              <a:rPr lang="en-US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prefacePath</a:t>
            </a:r>
            <a:r>
              <a:rPr lang="en-US" sz="1500" dirty="0">
                <a:latin typeface="Consolas" panose="020B0609020204030204" pitchFamily="49" charset="0"/>
              </a:rPr>
              <a:t>;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8411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F42D21-B9DE-4D0F-B60F-50BEF4D9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cfdocument</a:t>
            </a:r>
            <a:r>
              <a:rPr lang="en-US" dirty="0"/>
              <a:t> in cfc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0893E-744A-4AC8-ACA8-B36A301E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91" y="1828800"/>
            <a:ext cx="11610109" cy="471011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&lt;!--- Create Preface ---&gt;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latin typeface="Consolas" panose="020B0609020204030204" pitchFamily="49" charset="0"/>
              </a:rPr>
              <a:t>&lt;</a:t>
            </a:r>
            <a:r>
              <a:rPr lang="en-US" sz="1500" dirty="0" err="1">
                <a:latin typeface="Consolas" panose="020B0609020204030204" pitchFamily="49" charset="0"/>
              </a:rPr>
              <a:t>cffunction</a:t>
            </a:r>
            <a:r>
              <a:rPr lang="en-US" sz="1500" dirty="0">
                <a:latin typeface="Consolas" panose="020B0609020204030204" pitchFamily="49" charset="0"/>
              </a:rPr>
              <a:t> name="</a:t>
            </a:r>
            <a:r>
              <a:rPr lang="en-US" sz="1500" b="1" dirty="0" err="1">
                <a:latin typeface="Consolas" panose="020B0609020204030204" pitchFamily="49" charset="0"/>
              </a:rPr>
              <a:t>createPreface</a:t>
            </a:r>
            <a:r>
              <a:rPr lang="en-US" sz="1500" dirty="0">
                <a:latin typeface="Consolas" panose="020B0609020204030204" pitchFamily="49" charset="0"/>
              </a:rPr>
              <a:t>" access="public" output="false" </a:t>
            </a:r>
            <a:r>
              <a:rPr lang="en-US" sz="1500" dirty="0" err="1">
                <a:latin typeface="Consolas" panose="020B0609020204030204" pitchFamily="49" charset="0"/>
              </a:rPr>
              <a:t>returntype</a:t>
            </a:r>
            <a:r>
              <a:rPr lang="en-US" sz="1500" dirty="0">
                <a:latin typeface="Consolas" panose="020B0609020204030204" pitchFamily="49" charset="0"/>
              </a:rPr>
              <a:t>="string" </a:t>
            </a:r>
            <a:r>
              <a:rPr lang="en-US" sz="1500" dirty="0" err="1">
                <a:latin typeface="Consolas" panose="020B0609020204030204" pitchFamily="49" charset="0"/>
              </a:rPr>
              <a:t>returnformat</a:t>
            </a:r>
            <a:r>
              <a:rPr lang="en-US" sz="1500" dirty="0">
                <a:latin typeface="Consolas" panose="020B0609020204030204" pitchFamily="49" charset="0"/>
              </a:rPr>
              <a:t>="JSON"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>
                <a:latin typeface="Consolas" panose="020B0609020204030204" pitchFamily="49" charset="0"/>
              </a:rPr>
              <a:t>    hint="Generates a personalized Preface" </a:t>
            </a:r>
            <a:r>
              <a:rPr lang="en-US" sz="1500" dirty="0" err="1">
                <a:latin typeface="Consolas" panose="020B0609020204030204" pitchFamily="49" charset="0"/>
              </a:rPr>
              <a:t>secureJSON</a:t>
            </a:r>
            <a:r>
              <a:rPr lang="en-US" sz="1500" dirty="0">
                <a:latin typeface="Consolas" panose="020B0609020204030204" pitchFamily="49" charset="0"/>
              </a:rPr>
              <a:t>="Yes" </a:t>
            </a:r>
            <a:r>
              <a:rPr lang="en-US" sz="1500" dirty="0" err="1">
                <a:latin typeface="Consolas" panose="020B0609020204030204" pitchFamily="49" charset="0"/>
              </a:rPr>
              <a:t>verifyClient</a:t>
            </a:r>
            <a:r>
              <a:rPr lang="en-US" sz="1500" dirty="0">
                <a:latin typeface="Consolas" panose="020B0609020204030204" pitchFamily="49" charset="0"/>
              </a:rPr>
              <a:t>="Yes"&gt;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latin typeface="Consolas" panose="020B0609020204030204" pitchFamily="49" charset="0"/>
              </a:rPr>
              <a:t>    &lt;</a:t>
            </a:r>
            <a:r>
              <a:rPr lang="en-US" sz="1500" dirty="0" err="1">
                <a:latin typeface="Consolas" panose="020B0609020204030204" pitchFamily="49" charset="0"/>
              </a:rPr>
              <a:t>cfargument</a:t>
            </a:r>
            <a:r>
              <a:rPr lang="en-US" sz="1500" dirty="0">
                <a:latin typeface="Consolas" panose="020B0609020204030204" pitchFamily="49" charset="0"/>
              </a:rPr>
              <a:t> name="</a:t>
            </a:r>
            <a:r>
              <a:rPr lang="en-US" sz="1500" b="1" dirty="0">
                <a:solidFill>
                  <a:srgbClr val="FF6600"/>
                </a:solidFill>
                <a:latin typeface="Consolas" panose="020B0609020204030204" pitchFamily="49" charset="0"/>
              </a:rPr>
              <a:t>name</a:t>
            </a:r>
            <a:r>
              <a:rPr lang="en-US" sz="1500" dirty="0">
                <a:latin typeface="Consolas" panose="020B0609020204030204" pitchFamily="49" charset="0"/>
              </a:rPr>
              <a:t>" type="string" required="yes"&gt;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latin typeface="Consolas" panose="020B0609020204030204" pitchFamily="49" charset="0"/>
              </a:rPr>
              <a:t>    &lt;</a:t>
            </a:r>
            <a:r>
              <a:rPr lang="en-US" sz="1500" dirty="0" err="1">
                <a:latin typeface="Consolas" panose="020B0609020204030204" pitchFamily="49" charset="0"/>
              </a:rPr>
              <a:t>cfargument</a:t>
            </a:r>
            <a:r>
              <a:rPr lang="en-US" sz="1500" dirty="0">
                <a:latin typeface="Consolas" panose="020B0609020204030204" pitchFamily="49" charset="0"/>
              </a:rPr>
              <a:t> name="</a:t>
            </a:r>
            <a:r>
              <a:rPr lang="en-US" sz="1500" b="1" dirty="0">
                <a:solidFill>
                  <a:srgbClr val="FF6600"/>
                </a:solidFill>
                <a:latin typeface="Consolas" panose="020B0609020204030204" pitchFamily="49" charset="0"/>
              </a:rPr>
              <a:t>template</a:t>
            </a:r>
            <a:r>
              <a:rPr lang="en-US" sz="1500" dirty="0">
                <a:latin typeface="Consolas" panose="020B0609020204030204" pitchFamily="49" charset="0"/>
              </a:rPr>
              <a:t>" type="string" required="yes"&gt;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>
                <a:latin typeface="Consolas" panose="020B0609020204030204" pitchFamily="49" charset="0"/>
              </a:rPr>
              <a:t>    &lt;</a:t>
            </a:r>
            <a:r>
              <a:rPr lang="en-US" sz="1500" dirty="0" err="1">
                <a:latin typeface="Consolas" panose="020B0609020204030204" pitchFamily="49" charset="0"/>
              </a:rPr>
              <a:t>cfargument</a:t>
            </a:r>
            <a:r>
              <a:rPr lang="en-US" sz="1500" dirty="0">
                <a:latin typeface="Consolas" panose="020B0609020204030204" pitchFamily="49" charset="0"/>
              </a:rPr>
              <a:t> name="</a:t>
            </a:r>
            <a:r>
              <a:rPr lang="en-US" sz="1500" b="1" dirty="0">
                <a:solidFill>
                  <a:srgbClr val="0070C0"/>
                </a:solidFill>
                <a:latin typeface="Consolas" panose="020B0609020204030204" pitchFamily="49" charset="0"/>
              </a:rPr>
              <a:t>suffix</a:t>
            </a:r>
            <a:r>
              <a:rPr lang="en-US" sz="1500" dirty="0">
                <a:latin typeface="Consolas" panose="020B0609020204030204" pitchFamily="49" charset="0"/>
              </a:rPr>
              <a:t>" type="any" required="yes"&gt;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latin typeface="Consolas" panose="020B0609020204030204" pitchFamily="49" charset="0"/>
              </a:rPr>
              <a:t>    &lt;</a:t>
            </a:r>
            <a:r>
              <a:rPr lang="en-US" sz="1500" dirty="0" err="1">
                <a:latin typeface="Consolas" panose="020B0609020204030204" pitchFamily="49" charset="0"/>
              </a:rPr>
              <a:t>cfset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variables.tempPath</a:t>
            </a:r>
            <a:r>
              <a:rPr lang="en-US" sz="1500" dirty="0">
                <a:latin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</a:rPr>
              <a:t>instance.tempPath</a:t>
            </a:r>
            <a:r>
              <a:rPr lang="en-US" sz="15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>
                <a:latin typeface="Consolas" panose="020B0609020204030204" pitchFamily="49" charset="0"/>
              </a:rPr>
              <a:t>    &lt;</a:t>
            </a:r>
            <a:r>
              <a:rPr lang="en-US" sz="1500" dirty="0" err="1">
                <a:latin typeface="Consolas" panose="020B0609020204030204" pitchFamily="49" charset="0"/>
              </a:rPr>
              <a:t>cfset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</a:rPr>
              <a:t>variables.prefacePath</a:t>
            </a:r>
            <a:r>
              <a:rPr lang="en-US" sz="1500" dirty="0">
                <a:latin typeface="Consolas" panose="020B0609020204030204" pitchFamily="49" charset="0"/>
              </a:rPr>
              <a:t> = </a:t>
            </a:r>
            <a:r>
              <a:rPr lang="en-US" sz="1500" dirty="0" err="1">
                <a:latin typeface="Consolas" panose="020B0609020204030204" pitchFamily="49" charset="0"/>
              </a:rPr>
              <a:t>tempPath</a:t>
            </a:r>
            <a:r>
              <a:rPr lang="en-US" sz="1500" dirty="0">
                <a:latin typeface="Consolas" panose="020B0609020204030204" pitchFamily="49" charset="0"/>
              </a:rPr>
              <a:t> &amp; "Preface-</a:t>
            </a:r>
            <a:r>
              <a:rPr lang="en-US" sz="15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#arguments.suffix#</a:t>
            </a:r>
            <a:r>
              <a:rPr lang="en-US" sz="1500" dirty="0">
                <a:latin typeface="Consolas" panose="020B0609020204030204" pitchFamily="49" charset="0"/>
              </a:rPr>
              <a:t>.pdf"&gt;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&lt;</a:t>
            </a:r>
            <a:r>
              <a:rPr lang="en-US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cfdocument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 format="pdf" filename=</a:t>
            </a:r>
            <a:r>
              <a:rPr lang="en-US" sz="15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prefacePath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 overwrite=true bookmark="yes"&gt;</a:t>
            </a:r>
            <a:b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 	&lt;</a:t>
            </a:r>
            <a:r>
              <a:rPr lang="en-US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cfdocumentSection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 name="Preface"&gt;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FF0000"/>
                </a:solidFill>
                <a:latin typeface="Consolas" panose="020B0609020204030204" pitchFamily="49" charset="0"/>
              </a:rPr>
              <a:t>	   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&lt;</a:t>
            </a:r>
            <a:r>
              <a:rPr lang="en-US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cfinclude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 template="/classes/templates/</a:t>
            </a:r>
            <a:r>
              <a:rPr lang="en-US" sz="1500" b="1" dirty="0">
                <a:solidFill>
                  <a:srgbClr val="FF6600"/>
                </a:solidFill>
                <a:latin typeface="Consolas" panose="020B0609020204030204" pitchFamily="49" charset="0"/>
              </a:rPr>
              <a:t>#</a:t>
            </a:r>
            <a:r>
              <a:rPr lang="en-US" sz="1500" b="1" dirty="0" err="1">
                <a:solidFill>
                  <a:srgbClr val="FF6600"/>
                </a:solidFill>
                <a:latin typeface="Consolas" panose="020B0609020204030204" pitchFamily="49" charset="0"/>
              </a:rPr>
              <a:t>arguments.template#.cfm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"&gt;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b="1" dirty="0">
                <a:solidFill>
                  <a:srgbClr val="FF0000"/>
                </a:solidFill>
                <a:latin typeface="Consolas" panose="020B0609020204030204" pitchFamily="49" charset="0"/>
              </a:rPr>
              <a:t>	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&lt;/</a:t>
            </a:r>
            <a:r>
              <a:rPr lang="en-US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cfdocumentSection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&gt;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    &lt;/</a:t>
            </a:r>
            <a:r>
              <a:rPr lang="en-US" sz="1500" dirty="0" err="1">
                <a:solidFill>
                  <a:srgbClr val="0070C0"/>
                </a:solidFill>
                <a:latin typeface="Consolas" panose="020B0609020204030204" pitchFamily="49" charset="0"/>
              </a:rPr>
              <a:t>cfdocument</a:t>
            </a: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 &gt;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rgbClr val="0070C0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latin typeface="Consolas" panose="020B0609020204030204" pitchFamily="49" charset="0"/>
              </a:rPr>
              <a:t>&lt;</a:t>
            </a:r>
            <a:r>
              <a:rPr lang="en-US" sz="1500" dirty="0" err="1">
                <a:latin typeface="Consolas" panose="020B0609020204030204" pitchFamily="49" charset="0"/>
              </a:rPr>
              <a:t>cfreturn</a:t>
            </a:r>
            <a:r>
              <a:rPr lang="en-US" sz="1500" dirty="0">
                <a:latin typeface="Consolas" panose="020B0609020204030204" pitchFamily="49" charset="0"/>
              </a:rPr>
              <a:t> </a:t>
            </a:r>
            <a:r>
              <a:rPr lang="en-US" sz="1500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prefacePath</a:t>
            </a:r>
            <a:r>
              <a:rPr lang="en-US" sz="1500" dirty="0">
                <a:latin typeface="Consolas" panose="020B0609020204030204" pitchFamily="49" charset="0"/>
              </a:rPr>
              <a:t>&gt;  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500" dirty="0">
                <a:latin typeface="Consolas" panose="020B0609020204030204" pitchFamily="49" charset="0"/>
              </a:rPr>
              <a:t>&lt;/</a:t>
            </a:r>
            <a:r>
              <a:rPr lang="en-US" sz="1500" dirty="0" err="1">
                <a:latin typeface="Consolas" panose="020B0609020204030204" pitchFamily="49" charset="0"/>
              </a:rPr>
              <a:t>cffunction</a:t>
            </a:r>
            <a:r>
              <a:rPr lang="en-US" sz="1500" dirty="0"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365A955-5E3B-4DD8-AA70-A7D7F27B01F2}"/>
              </a:ext>
            </a:extLst>
          </p:cNvPr>
          <p:cNvSpPr/>
          <p:nvPr/>
        </p:nvSpPr>
        <p:spPr>
          <a:xfrm>
            <a:off x="8996218" y="2634095"/>
            <a:ext cx="2992582" cy="3904818"/>
          </a:xfrm>
          <a:prstGeom prst="wedgeRectCallout">
            <a:avLst>
              <a:gd name="adj1" fmla="val -58179"/>
              <a:gd name="adj2" fmla="val -17450"/>
            </a:avLst>
          </a:prstGeom>
          <a:solidFill>
            <a:srgbClr val="FCB04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So where are margins, page type,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etc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Template has defaults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Parameters passed in the Arguments scope are visible to the included template.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So they are passed in via the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argumentCollection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, and rendered by the &lt;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cfoutput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&gt; in the template.</a:t>
            </a:r>
          </a:p>
        </p:txBody>
      </p:sp>
    </p:spTree>
    <p:extLst>
      <p:ext uri="{BB962C8B-B14F-4D97-AF65-F5344CB8AC3E}">
        <p14:creationId xmlns:p14="http://schemas.microsoft.com/office/powerpoint/2010/main" val="42554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81A4-2A1B-4EA1-A932-CA7780EA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FCCFC-4AD6-44FE-B7D6-F44B1EE92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946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4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Customized filenames need to be unique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So customer files don’t get muddled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Use a suffix (random number or datetime) to keep unique</a:t>
            </a:r>
          </a:p>
          <a:p>
            <a:pPr>
              <a:lnSpc>
                <a:spcPct val="114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Be sure to include file cleanup 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After timespan </a:t>
            </a:r>
            <a:r>
              <a:rPr lang="en-US" i="1" dirty="0">
                <a:latin typeface="Open Sans" panose="020B0606030504020204"/>
                <a:cs typeface="Segoe UI Semilight" panose="020B0402040204020203" pitchFamily="34" charset="0"/>
              </a:rPr>
              <a:t>– and/or – 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Programmatic: after confirm email sent, etc.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Serve with </a:t>
            </a:r>
            <a:r>
              <a:rPr lang="en-US" dirty="0" err="1">
                <a:latin typeface="Open Sans" panose="020B0606030504020204"/>
                <a:cs typeface="Segoe UI Semilight" panose="020B0402040204020203" pitchFamily="34" charset="0"/>
              </a:rPr>
              <a:t>cfcontent</a:t>
            </a: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 with </a:t>
            </a:r>
            <a:r>
              <a:rPr lang="en-US" dirty="0" err="1">
                <a:latin typeface="Open Sans" panose="020B0606030504020204"/>
                <a:cs typeface="Segoe UI Semilight" panose="020B0402040204020203" pitchFamily="34" charset="0"/>
              </a:rPr>
              <a:t>deletefile</a:t>
            </a: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="yes"</a:t>
            </a:r>
          </a:p>
          <a:p>
            <a:pPr>
              <a:lnSpc>
                <a:spcPct val="114000"/>
              </a:lnSpc>
            </a:pPr>
            <a:r>
              <a:rPr lang="en-US" dirty="0">
                <a:latin typeface="Open Sans" panose="020B0606030504020204"/>
              </a:rPr>
              <a:t>I recommend creating a template .cfm, with embedded CSS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latin typeface="Open Sans" panose="020B0606030504020204"/>
              </a:rPr>
              <a:t>Output whatever variables needed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latin typeface="Open Sans" panose="020B0606030504020204"/>
              </a:rPr>
              <a:t>Allows separation of concerns </a:t>
            </a:r>
            <a:r>
              <a:rPr lang="en-US" dirty="0">
                <a:latin typeface="Open Sans" panose="020B0606030504020204"/>
                <a:cs typeface="Segoe UI Semilight" panose="020B0402040204020203" pitchFamily="34" charset="0"/>
                <a:sym typeface="Wingdings" panose="05000000000000000000" pitchFamily="2" charset="2"/>
              </a:rPr>
              <a:t></a:t>
            </a:r>
            <a:endParaRPr lang="en-US" dirty="0">
              <a:latin typeface="Open Sans" panose="020B0606030504020204"/>
              <a:cs typeface="Segoe UI Semilight" panose="020B0402040204020203" pitchFamily="34" charset="0"/>
            </a:endParaRPr>
          </a:p>
          <a:p>
            <a:endParaRPr lang="en-US" dirty="0">
              <a:latin typeface="+mj-lt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D679-56D5-4BD7-A26D-1F01CD74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cfdocument</a:t>
            </a:r>
            <a:r>
              <a:rPr lang="en-US" dirty="0"/>
              <a:t> vs </a:t>
            </a:r>
            <a:r>
              <a:rPr lang="en-US" dirty="0" err="1"/>
              <a:t>cfhtmltopdf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81BEF9-9830-4978-9418-EC73D3E1A9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57298"/>
              </p:ext>
            </p:extLst>
          </p:nvPr>
        </p:nvGraphicFramePr>
        <p:xfrm>
          <a:off x="1820411" y="2183803"/>
          <a:ext cx="8422547" cy="344825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275589">
                  <a:extLst>
                    <a:ext uri="{9D8B030D-6E8A-4147-A177-3AD203B41FA5}">
                      <a16:colId xmlns:a16="http://schemas.microsoft.com/office/drawing/2014/main" val="3125501423"/>
                    </a:ext>
                  </a:extLst>
                </a:gridCol>
                <a:gridCol w="4146958">
                  <a:extLst>
                    <a:ext uri="{9D8B030D-6E8A-4147-A177-3AD203B41FA5}">
                      <a16:colId xmlns:a16="http://schemas.microsoft.com/office/drawing/2014/main" val="428412237"/>
                    </a:ext>
                  </a:extLst>
                </a:gridCol>
              </a:tblGrid>
              <a:tr h="461831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kern="1200" dirty="0" err="1">
                          <a:solidFill>
                            <a:schemeClr val="bg1"/>
                          </a:solidFill>
                          <a:latin typeface="Open Sans" panose="020B0606030504020204"/>
                          <a:ea typeface="+mn-ea"/>
                          <a:cs typeface="Segoe UI Light" panose="020B0502040204020203" pitchFamily="34" charset="0"/>
                        </a:rPr>
                        <a:t>cfdocument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Open Sans" panose="020B0606030504020204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0" marR="95250" marT="85725" marB="85725">
                    <a:solidFill>
                      <a:srgbClr val="323E4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kern="1200" dirty="0" err="1">
                          <a:solidFill>
                            <a:schemeClr val="bg1"/>
                          </a:solidFill>
                          <a:latin typeface="Open Sans" panose="020B0606030504020204"/>
                          <a:ea typeface="+mn-ea"/>
                          <a:cs typeface="Segoe UI Light" panose="020B0502040204020203" pitchFamily="34" charset="0"/>
                        </a:rPr>
                        <a:t>cfhtmltopdf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Open Sans" panose="020B0606030504020204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0" marR="95250" marT="85725" marB="85725">
                    <a:solidFill>
                      <a:srgbClr val="32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106126"/>
                  </a:ext>
                </a:extLst>
              </a:tr>
              <a:tr h="1022808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cfdocument</a:t>
                      </a: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 supports providing username and password if the source URL is protected through </a:t>
                      </a:r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BasicAuth</a:t>
                      </a: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.</a:t>
                      </a:r>
                    </a:p>
                  </a:txBody>
                  <a:tcPr marL="95250" marR="95250" marT="85725" marB="857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No such provision in </a:t>
                      </a:r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cfhtmltopdf</a:t>
                      </a:r>
                      <a:endParaRPr lang="en-US" sz="1600" b="0" dirty="0">
                        <a:solidFill>
                          <a:srgbClr val="333333"/>
                        </a:solidFill>
                        <a:effectLst/>
                        <a:latin typeface="Open Sans" panose="020B0606030504020204"/>
                      </a:endParaRPr>
                    </a:p>
                  </a:txBody>
                  <a:tcPr marL="95250" marR="95250" marT="85725" marB="85725"/>
                </a:tc>
                <a:extLst>
                  <a:ext uri="{0D108BD9-81ED-4DB2-BD59-A6C34878D82A}">
                    <a16:rowId xmlns:a16="http://schemas.microsoft.com/office/drawing/2014/main" val="3710254396"/>
                  </a:ext>
                </a:extLst>
              </a:tr>
              <a:tr h="746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cfdocumentsection</a:t>
                      </a: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 tag is present</a:t>
                      </a:r>
                    </a:p>
                  </a:txBody>
                  <a:tcPr marL="95250" marR="95250" marT="85725" marB="857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No equivalent of </a:t>
                      </a:r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cfdocumentsection</a:t>
                      </a: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 in </a:t>
                      </a:r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cfhtmltopdf</a:t>
                      </a: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.</a:t>
                      </a:r>
                    </a:p>
                  </a:txBody>
                  <a:tcPr marL="95250" marR="95250" marT="85725" marB="85725"/>
                </a:tc>
                <a:extLst>
                  <a:ext uri="{0D108BD9-81ED-4DB2-BD59-A6C34878D82A}">
                    <a16:rowId xmlns:a16="http://schemas.microsoft.com/office/drawing/2014/main" val="4154937907"/>
                  </a:ext>
                </a:extLst>
              </a:tr>
              <a:tr h="74660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You can create bookmarks, for example, &lt;</a:t>
                      </a:r>
                      <a:r>
                        <a:rPr lang="en-US" sz="1600" b="0" dirty="0" err="1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cfdocument</a:t>
                      </a:r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 bookmark=”yes”&gt;</a:t>
                      </a:r>
                    </a:p>
                  </a:txBody>
                  <a:tcPr marL="95250" marR="95250" marT="85725" marB="857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No bookmark support.</a:t>
                      </a:r>
                    </a:p>
                  </a:txBody>
                  <a:tcPr marL="95250" marR="95250" marT="85725" marB="85725"/>
                </a:tc>
                <a:extLst>
                  <a:ext uri="{0D108BD9-81ED-4DB2-BD59-A6C34878D82A}">
                    <a16:rowId xmlns:a16="http://schemas.microsoft.com/office/drawing/2014/main" val="33197856"/>
                  </a:ext>
                </a:extLst>
              </a:tr>
              <a:tr h="47040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Can work behind a proxy server.</a:t>
                      </a:r>
                    </a:p>
                  </a:txBody>
                  <a:tcPr marL="95250" marR="95250" marT="85725" marB="857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dirty="0">
                          <a:solidFill>
                            <a:srgbClr val="333333"/>
                          </a:solidFill>
                          <a:effectLst/>
                          <a:latin typeface="Open Sans" panose="020B0606030504020204"/>
                        </a:rPr>
                        <a:t>Cannot work behind a proxy server.</a:t>
                      </a:r>
                    </a:p>
                  </a:txBody>
                  <a:tcPr marL="95250" marR="95250" marT="85725" marB="85725"/>
                </a:tc>
                <a:extLst>
                  <a:ext uri="{0D108BD9-81ED-4DB2-BD59-A6C34878D82A}">
                    <a16:rowId xmlns:a16="http://schemas.microsoft.com/office/drawing/2014/main" val="10077574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73892E-4CE8-4A64-8E95-3A1B44460B24}"/>
              </a:ext>
            </a:extLst>
          </p:cNvPr>
          <p:cNvSpPr txBox="1"/>
          <p:nvPr/>
        </p:nvSpPr>
        <p:spPr>
          <a:xfrm>
            <a:off x="7062945" y="6013212"/>
            <a:ext cx="44775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2"/>
              </a:rPr>
              <a:t>https://helpx.adobe.com/coldfusion/kb/differences-cfdocument-cfhtmltopdf.html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33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9D0EC-E5E2-4469-A667-2AED53BD5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cfdocument</a:t>
            </a:r>
            <a:r>
              <a:rPr lang="en-US"/>
              <a:t>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787FE-F508-40A8-87D9-7BD36366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475"/>
            <a:ext cx="10515600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Quick demo: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Log into </a:t>
            </a:r>
            <a:r>
              <a:rPr lang="en-US" dirty="0">
                <a:hlinkClick r:id="rId2"/>
              </a:rPr>
              <a:t>http://training.latreia.com</a:t>
            </a:r>
            <a:r>
              <a:rPr lang="en-US" dirty="0"/>
              <a:t> as </a:t>
            </a:r>
            <a:r>
              <a:rPr lang="en-US" dirty="0" err="1"/>
              <a:t>cfug</a:t>
            </a:r>
            <a:r>
              <a:rPr lang="en-US" dirty="0"/>
              <a:t> / </a:t>
            </a:r>
            <a:r>
              <a:rPr lang="en-US" dirty="0" err="1"/>
              <a:t>seattle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My courses &gt; Fun with PDF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Click ‘</a:t>
            </a:r>
            <a:r>
              <a:rPr lang="en-US" dirty="0" err="1"/>
              <a:t>eyecon</a:t>
            </a:r>
            <a:r>
              <a:rPr lang="en-US" dirty="0"/>
              <a:t>’ on </a:t>
            </a:r>
            <a:r>
              <a:rPr lang="en-US" dirty="0" err="1"/>
              <a:t>cfdocument</a:t>
            </a:r>
            <a:r>
              <a:rPr lang="en-US" dirty="0"/>
              <a:t> to expand the topic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Click </a:t>
            </a:r>
            <a:r>
              <a:rPr lang="en-US" dirty="0">
                <a:hlinkClick r:id="rId3"/>
              </a:rPr>
              <a:t>demo of </a:t>
            </a:r>
            <a:r>
              <a:rPr lang="en-US" dirty="0" err="1">
                <a:hlinkClick r:id="rId3"/>
              </a:rPr>
              <a:t>cfdocument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Fill in name, select presentation</a:t>
            </a:r>
          </a:p>
          <a:p>
            <a:pPr>
              <a:lnSpc>
                <a:spcPct val="120000"/>
              </a:lnSpc>
            </a:pPr>
            <a:r>
              <a:rPr lang="en-US" dirty="0"/>
              <a:t>Click button ‘Make the Certificate!’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0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63F02F-DB52-4867-8F2E-BF51AB5E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43087"/>
          </a:xfrm>
        </p:spPr>
        <p:txBody>
          <a:bodyPr anchor="b"/>
          <a:lstStyle/>
          <a:p>
            <a:pPr algn="ctr"/>
            <a:r>
              <a:rPr lang="en-US" dirty="0" err="1"/>
              <a:t>cfreport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FA8085-5DB5-4354-BCD7-8E3654E38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14751"/>
            <a:ext cx="10515600" cy="466724"/>
          </a:xfrm>
        </p:spPr>
        <p:txBody>
          <a:bodyPr/>
          <a:lstStyle/>
          <a:p>
            <a:r>
              <a:rPr lang="en-US" dirty="0"/>
              <a:t>Banded reports using CF Report Builder</a:t>
            </a:r>
          </a:p>
        </p:txBody>
      </p:sp>
    </p:spTree>
    <p:extLst>
      <p:ext uri="{BB962C8B-B14F-4D97-AF65-F5344CB8AC3E}">
        <p14:creationId xmlns:p14="http://schemas.microsoft.com/office/powerpoint/2010/main" val="3529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C741-31CC-4579-8082-108C72B5A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B90CA-C920-496E-8317-A028393A6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0915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In 2005, with ColdFusion MX7, </a:t>
            </a:r>
            <a:br>
              <a:rPr lang="en-US" dirty="0"/>
            </a:br>
            <a:r>
              <a:rPr lang="en-US" dirty="0"/>
              <a:t>Macromedia released </a:t>
            </a:r>
            <a:br>
              <a:rPr lang="en-US" dirty="0"/>
            </a:br>
            <a:r>
              <a:rPr lang="en-US" dirty="0"/>
              <a:t>ColdFusion Report Builder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Banded report generator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Fairly decent</a:t>
            </a:r>
          </a:p>
          <a:p>
            <a:pPr>
              <a:lnSpc>
                <a:spcPct val="120000"/>
              </a:lnSpc>
            </a:pPr>
            <a:r>
              <a:rPr lang="en-US" dirty="0"/>
              <a:t>Use query builder </a:t>
            </a:r>
            <a:br>
              <a:rPr lang="en-US" dirty="0"/>
            </a:br>
            <a:r>
              <a:rPr lang="en-US" dirty="0"/>
              <a:t>or write custom query</a:t>
            </a:r>
          </a:p>
          <a:p>
            <a:pPr>
              <a:lnSpc>
                <a:spcPct val="120000"/>
              </a:lnSpc>
            </a:pPr>
            <a:r>
              <a:rPr lang="en-US" dirty="0"/>
              <a:t>Output is a .</a:t>
            </a:r>
            <a:r>
              <a:rPr lang="en-US" dirty="0" err="1"/>
              <a:t>cfr</a:t>
            </a:r>
            <a:r>
              <a:rPr lang="en-US" dirty="0"/>
              <a:t> </a:t>
            </a:r>
            <a:r>
              <a:rPr lang="en-US" b="1" dirty="0">
                <a:solidFill>
                  <a:srgbClr val="EE6000"/>
                </a:solidFill>
              </a:rPr>
              <a:t>template</a:t>
            </a:r>
            <a:r>
              <a:rPr lang="en-US" dirty="0"/>
              <a:t> file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93DC5-4D9D-4221-8261-29F34BB7E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76" y="2085478"/>
            <a:ext cx="5478073" cy="3863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29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D908E3-C67C-4C07-B7A6-5001C338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2" y="249513"/>
            <a:ext cx="11445380" cy="619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Tell Us a Little About You</a:t>
            </a:r>
          </a:p>
          <a:p>
            <a:pPr>
              <a:lnSpc>
                <a:spcPct val="100000"/>
              </a:lnSpc>
            </a:pPr>
            <a:r>
              <a:rPr lang="en-US" dirty="0"/>
              <a:t>Your name</a:t>
            </a:r>
          </a:p>
          <a:p>
            <a:pPr>
              <a:lnSpc>
                <a:spcPct val="100000"/>
              </a:lnSpc>
            </a:pPr>
            <a:r>
              <a:rPr lang="en-US" dirty="0"/>
              <a:t>Where You Work/What You Do</a:t>
            </a:r>
          </a:p>
          <a:p>
            <a:pPr>
              <a:lnSpc>
                <a:spcPct val="100000"/>
              </a:lnSpc>
            </a:pPr>
            <a:r>
              <a:rPr lang="en-US" dirty="0"/>
              <a:t>What You’re Hoping to Get From Attending Our User Group Meetings</a:t>
            </a:r>
          </a:p>
        </p:txBody>
      </p:sp>
    </p:spTree>
    <p:extLst>
      <p:ext uri="{BB962C8B-B14F-4D97-AF65-F5344CB8AC3E}">
        <p14:creationId xmlns:p14="http://schemas.microsoft.com/office/powerpoint/2010/main" val="4251994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11920A-24C0-470C-B69B-0D5E39A1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cfreport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8B0FB8-524D-4DAA-A6EE-4E6BC7DD8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6605"/>
            <a:ext cx="10515600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Use cases: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Banded reports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Invoicing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Labels</a:t>
            </a:r>
          </a:p>
          <a:p>
            <a:pPr>
              <a:lnSpc>
                <a:spcPct val="120000"/>
              </a:lnSpc>
            </a:pPr>
            <a:r>
              <a:rPr lang="en-US" dirty="0"/>
              <a:t>Anything that: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Has strict format for multiple data elements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Requires visual presentation of data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Will be printed and/or distributed digitally</a:t>
            </a:r>
          </a:p>
        </p:txBody>
      </p:sp>
    </p:spTree>
    <p:extLst>
      <p:ext uri="{BB962C8B-B14F-4D97-AF65-F5344CB8AC3E}">
        <p14:creationId xmlns:p14="http://schemas.microsoft.com/office/powerpoint/2010/main" val="424415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AB441-05BB-402A-B375-0B9AECB3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C48C8-D5CC-45B2-8CEE-3509A8C1C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8062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/>
              </a:rPr>
              <a:t>&lt;</a:t>
            </a:r>
            <a:r>
              <a:rPr lang="en-US" sz="2400" dirty="0" err="1">
                <a:latin typeface="Open Sans" panose="020B0606030504020204"/>
              </a:rPr>
              <a:t>cfreport</a:t>
            </a:r>
            <a:r>
              <a:rPr lang="en-US" sz="2400" dirty="0">
                <a:latin typeface="Open Sans" panose="020B0606030504020204"/>
              </a:rPr>
              <a:t>&gt;</a:t>
            </a:r>
          </a:p>
          <a:p>
            <a:pPr lvl="1"/>
            <a:r>
              <a:rPr lang="en-US" sz="2100" dirty="0">
                <a:latin typeface="Open Sans" panose="020B0606030504020204"/>
              </a:rPr>
              <a:t>Uses .</a:t>
            </a:r>
            <a:r>
              <a:rPr lang="en-US" sz="2100" dirty="0" err="1">
                <a:latin typeface="Open Sans" panose="020B0606030504020204"/>
              </a:rPr>
              <a:t>cfr</a:t>
            </a:r>
            <a:r>
              <a:rPr lang="en-US" sz="2100" dirty="0">
                <a:latin typeface="Open Sans" panose="020B0606030504020204"/>
              </a:rPr>
              <a:t> </a:t>
            </a:r>
            <a:r>
              <a:rPr lang="en-US" sz="2100" b="1" dirty="0">
                <a:solidFill>
                  <a:srgbClr val="EE6000"/>
                </a:solidFill>
                <a:latin typeface="Open Sans" panose="020B0606030504020204"/>
              </a:rPr>
              <a:t>template</a:t>
            </a:r>
            <a:r>
              <a:rPr lang="en-US" sz="2100" dirty="0">
                <a:latin typeface="Open Sans" panose="020B0606030504020204"/>
              </a:rPr>
              <a:t> with </a:t>
            </a:r>
            <a:r>
              <a:rPr lang="en-US" sz="2100" b="1" dirty="0">
                <a:solidFill>
                  <a:srgbClr val="0F69C3"/>
                </a:solidFill>
                <a:latin typeface="Open Sans" panose="020B0606030504020204"/>
              </a:rPr>
              <a:t>data</a:t>
            </a:r>
          </a:p>
          <a:p>
            <a:r>
              <a:rPr lang="en-US" sz="2400" dirty="0">
                <a:latin typeface="Open Sans" panose="020B0606030504020204"/>
                <a:cs typeface="Segoe UI Semilight" panose="020B0402040204020203" pitchFamily="34" charset="0"/>
              </a:rPr>
              <a:t>Additional feature tag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&lt;</a:t>
            </a:r>
            <a:r>
              <a:rPr lang="en-US" sz="2000" dirty="0" err="1">
                <a:latin typeface="Open Sans" panose="020B0606030504020204"/>
                <a:cs typeface="Segoe UI Semilight" panose="020B0402040204020203" pitchFamily="34" charset="0"/>
              </a:rPr>
              <a:t>cfreportparam</a:t>
            </a: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&gt; </a:t>
            </a:r>
            <a:b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</a:br>
            <a:r>
              <a:rPr lang="en-US" sz="1600" i="1" dirty="0">
                <a:latin typeface="Open Sans" panose="020B0606030504020204"/>
                <a:cs typeface="Segoe UI Semilight" panose="020B0402040204020203" pitchFamily="34" charset="0"/>
              </a:rPr>
              <a:t>Pass input parameters, override query data</a:t>
            </a:r>
            <a:br>
              <a:rPr lang="en-US" sz="1600" i="1" dirty="0">
                <a:latin typeface="Open Sans" panose="020B0606030504020204"/>
                <a:cs typeface="Segoe UI Semilight" panose="020B0402040204020203" pitchFamily="34" charset="0"/>
              </a:rPr>
            </a:br>
            <a:r>
              <a:rPr lang="en-US" sz="1600" i="1" dirty="0">
                <a:latin typeface="Open Sans" panose="020B0606030504020204"/>
                <a:cs typeface="Segoe UI Semilight" panose="020B0402040204020203" pitchFamily="34" charset="0"/>
              </a:rPr>
              <a:t>in </a:t>
            </a:r>
            <a:r>
              <a:rPr lang="en-US" sz="1600" i="1" dirty="0" err="1">
                <a:latin typeface="Open Sans" panose="020B0606030504020204"/>
                <a:cs typeface="Segoe UI Semilight" panose="020B0402040204020203" pitchFamily="34" charset="0"/>
              </a:rPr>
              <a:t>subreports</a:t>
            </a:r>
            <a:r>
              <a:rPr lang="en-US" sz="1600" i="1" dirty="0">
                <a:latin typeface="Open Sans" panose="020B0606030504020204"/>
                <a:cs typeface="Segoe UI Semilight" panose="020B0402040204020203" pitchFamily="34" charset="0"/>
              </a:rPr>
              <a:t> and charts, override styles</a:t>
            </a:r>
            <a:endParaRPr lang="en-US" sz="2400" dirty="0">
              <a:latin typeface="Open Sans" panose="020B0606030504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AF094-C9D4-4184-9754-59FC7E087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"/>
          <a:stretch/>
        </p:blipFill>
        <p:spPr>
          <a:xfrm>
            <a:off x="5673191" y="2038062"/>
            <a:ext cx="5837382" cy="4206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9051AB-2496-4A59-A82D-89C904D60AD1}"/>
              </a:ext>
            </a:extLst>
          </p:cNvPr>
          <p:cNvSpPr txBox="1"/>
          <p:nvPr/>
        </p:nvSpPr>
        <p:spPr>
          <a:xfrm>
            <a:off x="651312" y="6080324"/>
            <a:ext cx="4918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https://helpx.adobe.com/coldfusion/cfml-reference/coldfusion-tags/tags-r-s/cfreport.html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90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A06F78-F131-4FE4-AA7E-AB5E52C04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cfreport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DA93A-30FF-487A-B81D-BB0151E28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375"/>
            <a:ext cx="10515600" cy="471011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dirty="0"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latin typeface="Consolas" panose="020B0609020204030204" pitchFamily="49" charset="0"/>
              </a:rPr>
              <a:t>cfset</a:t>
            </a:r>
            <a:r>
              <a:rPr lang="en-US" sz="1300" dirty="0">
                <a:latin typeface="Consolas" panose="020B0609020204030204" pitchFamily="49" charset="0"/>
              </a:rPr>
              <a:t> template = </a:t>
            </a:r>
            <a:r>
              <a:rPr lang="en-US" sz="1300" dirty="0" err="1">
                <a:latin typeface="Consolas" panose="020B0609020204030204" pitchFamily="49" charset="0"/>
              </a:rPr>
              <a:t>expandPath</a:t>
            </a:r>
            <a:r>
              <a:rPr lang="en-US" sz="1300" dirty="0">
                <a:latin typeface="Consolas" panose="020B0609020204030204" pitchFamily="49" charset="0"/>
              </a:rPr>
              <a:t>("</a:t>
            </a:r>
            <a:r>
              <a:rPr lang="en-US" sz="1300" b="1" dirty="0">
                <a:solidFill>
                  <a:srgbClr val="FF6600"/>
                </a:solidFill>
                <a:latin typeface="Consolas" panose="020B0609020204030204" pitchFamily="49" charset="0"/>
              </a:rPr>
              <a:t>/templates/Avery5162.cfr</a:t>
            </a:r>
            <a:r>
              <a:rPr lang="en-US" sz="1300" dirty="0">
                <a:latin typeface="Consolas" panose="020B0609020204030204" pitchFamily="49" charset="0"/>
              </a:rPr>
              <a:t>")&gt;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dirty="0"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latin typeface="Consolas" panose="020B0609020204030204" pitchFamily="49" charset="0"/>
              </a:rPr>
              <a:t>cfquery</a:t>
            </a:r>
            <a:r>
              <a:rPr lang="en-US" sz="1300" dirty="0">
                <a:latin typeface="Consolas" panose="020B0609020204030204" pitchFamily="49" charset="0"/>
              </a:rPr>
              <a:t> name="</a:t>
            </a:r>
            <a:r>
              <a:rPr lang="en-US" sz="13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qLabels</a:t>
            </a:r>
            <a:r>
              <a:rPr lang="en-US" sz="1300" dirty="0">
                <a:latin typeface="Consolas" panose="020B0609020204030204" pitchFamily="49" charset="0"/>
              </a:rPr>
              <a:t>" </a:t>
            </a:r>
            <a:r>
              <a:rPr lang="en-US" sz="1300" dirty="0" err="1">
                <a:latin typeface="Consolas" panose="020B0609020204030204" pitchFamily="49" charset="0"/>
              </a:rPr>
              <a:t>datasource</a:t>
            </a:r>
            <a:r>
              <a:rPr lang="en-US" sz="1300" dirty="0">
                <a:latin typeface="Consolas" panose="020B0609020204030204" pitchFamily="49" charset="0"/>
              </a:rPr>
              <a:t>="training"&gt;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Consolas" panose="020B0609020204030204" pitchFamily="49" charset="0"/>
              </a:rPr>
              <a:t>   </a:t>
            </a:r>
            <a:r>
              <a:rPr lang="en-US" sz="1300" dirty="0">
                <a:latin typeface="Consolas" panose="020B0609020204030204" pitchFamily="49" charset="0"/>
              </a:rPr>
              <a:t>SELECT </a:t>
            </a:r>
            <a:r>
              <a:rPr lang="en-US" sz="13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Firstname</a:t>
            </a: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, </a:t>
            </a:r>
            <a:r>
              <a:rPr lang="en-US" sz="13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Lastname</a:t>
            </a: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          </a:t>
            </a:r>
            <a:r>
              <a:rPr lang="en-US" sz="1300" dirty="0">
                <a:latin typeface="Consolas" panose="020B0609020204030204" pitchFamily="49" charset="0"/>
              </a:rPr>
              <a:t>CASE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dirty="0">
                <a:latin typeface="Consolas" panose="020B0609020204030204" pitchFamily="49" charset="0"/>
              </a:rPr>
              <a:t>                WHEN Address2 IS NULL THEN </a:t>
            </a: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Address1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300" dirty="0">
                <a:latin typeface="Consolas" panose="020B0609020204030204" pitchFamily="49" charset="0"/>
              </a:rPr>
              <a:t>WHEN </a:t>
            </a:r>
            <a:r>
              <a:rPr lang="en-US" sz="1300" dirty="0" err="1">
                <a:latin typeface="Consolas" panose="020B0609020204030204" pitchFamily="49" charset="0"/>
              </a:rPr>
              <a:t>datalength</a:t>
            </a:r>
            <a:r>
              <a:rPr lang="en-US" sz="1300" dirty="0">
                <a:latin typeface="Consolas" panose="020B0609020204030204" pitchFamily="49" charset="0"/>
              </a:rPr>
              <a:t>(Address2) = 0 THEN </a:t>
            </a: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Address1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1300" dirty="0">
                <a:latin typeface="Consolas" panose="020B0609020204030204" pitchFamily="49" charset="0"/>
              </a:rPr>
              <a:t>ELSE</a:t>
            </a: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 Address1 </a:t>
            </a:r>
            <a:r>
              <a:rPr lang="en-US" sz="1300" dirty="0">
                <a:latin typeface="Consolas" panose="020B0609020204030204" pitchFamily="49" charset="0"/>
              </a:rPr>
              <a:t>+ </a:t>
            </a: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CHAR(13)+CHAR(10) </a:t>
            </a:r>
            <a:r>
              <a:rPr lang="en-US" sz="1300" dirty="0">
                <a:latin typeface="Consolas" panose="020B0609020204030204" pitchFamily="49" charset="0"/>
              </a:rPr>
              <a:t>+ </a:t>
            </a: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Address2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          </a:t>
            </a:r>
            <a:r>
              <a:rPr lang="en-US" sz="1300" dirty="0">
                <a:latin typeface="Consolas" panose="020B0609020204030204" pitchFamily="49" charset="0"/>
              </a:rPr>
              <a:t>END AS </a:t>
            </a: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Address</a:t>
            </a:r>
            <a:r>
              <a:rPr lang="en-US" sz="13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          City, </a:t>
            </a:r>
            <a:r>
              <a:rPr lang="en-US" sz="13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State_Prov</a:t>
            </a: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, </a:t>
            </a:r>
            <a:r>
              <a:rPr lang="en-US" sz="13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ZIP_Postal</a:t>
            </a:r>
            <a:endParaRPr lang="en-US" sz="1300" b="1" dirty="0">
              <a:solidFill>
                <a:srgbClr val="EE6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     </a:t>
            </a:r>
            <a:r>
              <a:rPr lang="en-US" sz="1300" dirty="0">
                <a:latin typeface="Consolas" panose="020B0609020204030204" pitchFamily="49" charset="0"/>
              </a:rPr>
              <a:t>FROM Addresses ORDER BY </a:t>
            </a:r>
            <a:r>
              <a:rPr lang="en-US" sz="1300" dirty="0" err="1">
                <a:latin typeface="Consolas" panose="020B0609020204030204" pitchFamily="49" charset="0"/>
              </a:rPr>
              <a:t>Lastname</a:t>
            </a:r>
            <a:r>
              <a:rPr lang="en-US" sz="1300" dirty="0">
                <a:latin typeface="Consolas" panose="020B0609020204030204" pitchFamily="49" charset="0"/>
              </a:rPr>
              <a:t>, </a:t>
            </a:r>
            <a:r>
              <a:rPr lang="en-US" sz="1300" dirty="0" err="1">
                <a:latin typeface="Consolas" panose="020B0609020204030204" pitchFamily="49" charset="0"/>
              </a:rPr>
              <a:t>Firstname</a:t>
            </a:r>
            <a:endParaRPr lang="en-US" sz="13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dirty="0">
                <a:latin typeface="Consolas" panose="020B0609020204030204" pitchFamily="49" charset="0"/>
              </a:rPr>
              <a:t>&lt;/</a:t>
            </a:r>
            <a:r>
              <a:rPr lang="en-US" sz="1300" dirty="0" err="1">
                <a:latin typeface="Consolas" panose="020B0609020204030204" pitchFamily="49" charset="0"/>
              </a:rPr>
              <a:t>cfquery</a:t>
            </a:r>
            <a:r>
              <a:rPr lang="en-US" sz="13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dirty="0"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latin typeface="Consolas" panose="020B0609020204030204" pitchFamily="49" charset="0"/>
              </a:rPr>
              <a:t>cftry</a:t>
            </a:r>
            <a:r>
              <a:rPr lang="en-US" sz="13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Consolas" panose="020B0609020204030204" pitchFamily="49" charset="0"/>
              </a:rPr>
              <a:t>   </a:t>
            </a:r>
            <a:r>
              <a:rPr lang="en-US" sz="1300" dirty="0">
                <a:solidFill>
                  <a:srgbClr val="0F69C3"/>
                </a:solidFill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solidFill>
                  <a:srgbClr val="0F69C3"/>
                </a:solidFill>
                <a:latin typeface="Consolas" panose="020B0609020204030204" pitchFamily="49" charset="0"/>
              </a:rPr>
              <a:t>cfreport</a:t>
            </a:r>
            <a:r>
              <a:rPr lang="en-US" sz="1300" dirty="0">
                <a:solidFill>
                  <a:srgbClr val="0F69C3"/>
                </a:solidFill>
                <a:latin typeface="Consolas" panose="020B0609020204030204" pitchFamily="49" charset="0"/>
              </a:rPr>
              <a:t> format="</a:t>
            </a:r>
            <a:r>
              <a:rPr lang="en-US" sz="1300" b="1" dirty="0">
                <a:solidFill>
                  <a:srgbClr val="0F69C3"/>
                </a:solidFill>
                <a:latin typeface="Consolas" panose="020B0609020204030204" pitchFamily="49" charset="0"/>
              </a:rPr>
              <a:t>PDF</a:t>
            </a:r>
            <a:r>
              <a:rPr lang="en-US" sz="1300" dirty="0">
                <a:solidFill>
                  <a:srgbClr val="0F69C3"/>
                </a:solidFill>
                <a:latin typeface="Consolas" panose="020B0609020204030204" pitchFamily="49" charset="0"/>
              </a:rPr>
              <a:t>" template="</a:t>
            </a:r>
            <a:r>
              <a:rPr lang="en-US" sz="1300" b="1" dirty="0">
                <a:solidFill>
                  <a:srgbClr val="EE6000"/>
                </a:solidFill>
                <a:latin typeface="Consolas" panose="020B0609020204030204" pitchFamily="49" charset="0"/>
              </a:rPr>
              <a:t>#template#</a:t>
            </a:r>
            <a:r>
              <a:rPr lang="en-US" sz="1300" dirty="0">
                <a:solidFill>
                  <a:srgbClr val="0F69C3"/>
                </a:solidFill>
                <a:latin typeface="Consolas" panose="020B0609020204030204" pitchFamily="49" charset="0"/>
              </a:rPr>
              <a:t>"</a:t>
            </a:r>
            <a:r>
              <a:rPr lang="en-US" sz="1300" b="1" dirty="0">
                <a:solidFill>
                  <a:srgbClr val="0F69C3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F69C3"/>
                </a:solidFill>
                <a:latin typeface="Consolas" panose="020B0609020204030204" pitchFamily="49" charset="0"/>
              </a:rPr>
              <a:t>query="</a:t>
            </a:r>
            <a:r>
              <a:rPr lang="en-US" sz="13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qLabels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</a:rPr>
              <a:t>"</a:t>
            </a:r>
            <a:r>
              <a:rPr lang="en-US" sz="13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300" dirty="0">
                <a:solidFill>
                  <a:srgbClr val="0F69C3"/>
                </a:solidFill>
                <a:latin typeface="Consolas" panose="020B0609020204030204" pitchFamily="49" charset="0"/>
              </a:rPr>
              <a:t>name="</a:t>
            </a:r>
            <a:r>
              <a:rPr lang="en-US" sz="1300" b="1" dirty="0">
                <a:solidFill>
                  <a:srgbClr val="0F69C3"/>
                </a:solidFill>
                <a:latin typeface="Consolas" panose="020B0609020204030204" pitchFamily="49" charset="0"/>
              </a:rPr>
              <a:t>labels</a:t>
            </a:r>
            <a:r>
              <a:rPr lang="en-US" sz="1300" dirty="0">
                <a:solidFill>
                  <a:srgbClr val="0F69C3"/>
                </a:solidFill>
                <a:latin typeface="Consolas" panose="020B0609020204030204" pitchFamily="49" charset="0"/>
              </a:rPr>
              <a:t>"</a:t>
            </a:r>
            <a:r>
              <a:rPr lang="en-US" sz="1300" dirty="0">
                <a:solidFill>
                  <a:srgbClr val="0070C0"/>
                </a:solidFill>
                <a:latin typeface="Consolas" panose="020B0609020204030204" pitchFamily="49" charset="0"/>
              </a:rPr>
              <a:t> /&gt;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b="1" dirty="0">
                <a:latin typeface="Consolas" panose="020B0609020204030204" pitchFamily="49" charset="0"/>
              </a:rPr>
              <a:t>   </a:t>
            </a:r>
            <a:r>
              <a:rPr lang="en-US" sz="1300" dirty="0">
                <a:latin typeface="Consolas" panose="020B0609020204030204" pitchFamily="49" charset="0"/>
              </a:rPr>
              <a:t>&lt;</a:t>
            </a:r>
            <a:r>
              <a:rPr lang="en-US" sz="1300" dirty="0" err="1">
                <a:latin typeface="Consolas" panose="020B0609020204030204" pitchFamily="49" charset="0"/>
              </a:rPr>
              <a:t>cfheader</a:t>
            </a:r>
            <a:r>
              <a:rPr lang="en-US" sz="1300" dirty="0">
                <a:latin typeface="Consolas" panose="020B0609020204030204" pitchFamily="49" charset="0"/>
              </a:rPr>
              <a:t> name="Content-Disposition" value="</a:t>
            </a:r>
            <a:r>
              <a:rPr lang="en-US" sz="1300" dirty="0" err="1">
                <a:latin typeface="Consolas" panose="020B0609020204030204" pitchFamily="49" charset="0"/>
              </a:rPr>
              <a:t>attachment;filename</a:t>
            </a:r>
            <a:r>
              <a:rPr lang="en-US" sz="1300" dirty="0">
                <a:latin typeface="Consolas" panose="020B0609020204030204" pitchFamily="49" charset="0"/>
              </a:rPr>
              <a:t>=</a:t>
            </a:r>
            <a:r>
              <a:rPr lang="en-US" sz="1300" b="1" dirty="0">
                <a:latin typeface="Consolas" panose="020B0609020204030204" pitchFamily="49" charset="0"/>
              </a:rPr>
              <a:t>Avery5162.pdf</a:t>
            </a:r>
            <a:r>
              <a:rPr lang="en-US" sz="1300" dirty="0">
                <a:latin typeface="Consolas" panose="020B0609020204030204" pitchFamily="49" charset="0"/>
              </a:rPr>
              <a:t>"&gt;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dirty="0">
                <a:latin typeface="Consolas" panose="020B0609020204030204" pitchFamily="49" charset="0"/>
              </a:rPr>
              <a:t>   &lt;</a:t>
            </a:r>
            <a:r>
              <a:rPr lang="en-US" sz="1300" dirty="0" err="1">
                <a:latin typeface="Consolas" panose="020B0609020204030204" pitchFamily="49" charset="0"/>
              </a:rPr>
              <a:t>cfcontent</a:t>
            </a:r>
            <a:r>
              <a:rPr lang="en-US" sz="1300" dirty="0">
                <a:latin typeface="Consolas" panose="020B0609020204030204" pitchFamily="49" charset="0"/>
              </a:rPr>
              <a:t> type="</a:t>
            </a:r>
            <a:r>
              <a:rPr lang="en-US" sz="1300" b="1" dirty="0">
                <a:solidFill>
                  <a:srgbClr val="0F69C3"/>
                </a:solidFill>
                <a:latin typeface="Consolas" panose="020B0609020204030204" pitchFamily="49" charset="0"/>
              </a:rPr>
              <a:t>application/pdf</a:t>
            </a:r>
            <a:r>
              <a:rPr lang="en-US" sz="1300" dirty="0">
                <a:latin typeface="Consolas" panose="020B0609020204030204" pitchFamily="49" charset="0"/>
              </a:rPr>
              <a:t>" variable="</a:t>
            </a:r>
            <a:r>
              <a:rPr lang="en-US" sz="1300" b="1" dirty="0">
                <a:solidFill>
                  <a:srgbClr val="0F69C3"/>
                </a:solidFill>
                <a:latin typeface="Consolas" panose="020B0609020204030204" pitchFamily="49" charset="0"/>
              </a:rPr>
              <a:t>#labels#</a:t>
            </a:r>
            <a:r>
              <a:rPr lang="en-US" sz="1300" dirty="0">
                <a:latin typeface="Consolas" panose="020B0609020204030204" pitchFamily="49" charset="0"/>
              </a:rPr>
              <a:t>"&gt;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dirty="0">
                <a:latin typeface="Consolas" panose="020B0609020204030204" pitchFamily="49" charset="0"/>
              </a:rPr>
              <a:t>    &lt;</a:t>
            </a:r>
            <a:r>
              <a:rPr lang="en-US" sz="1300" dirty="0" err="1">
                <a:latin typeface="Consolas" panose="020B0609020204030204" pitchFamily="49" charset="0"/>
              </a:rPr>
              <a:t>cfcatch</a:t>
            </a:r>
            <a:r>
              <a:rPr lang="en-US" sz="13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dirty="0">
                <a:latin typeface="Consolas" panose="020B0609020204030204" pitchFamily="49" charset="0"/>
              </a:rPr>
              <a:t>       &lt;</a:t>
            </a:r>
            <a:r>
              <a:rPr lang="en-US" sz="1300" dirty="0" err="1">
                <a:latin typeface="Consolas" panose="020B0609020204030204" pitchFamily="49" charset="0"/>
              </a:rPr>
              <a:t>cfdump</a:t>
            </a:r>
            <a:r>
              <a:rPr lang="en-US" sz="1300" dirty="0">
                <a:latin typeface="Consolas" panose="020B0609020204030204" pitchFamily="49" charset="0"/>
              </a:rPr>
              <a:t> var="#</a:t>
            </a:r>
            <a:r>
              <a:rPr lang="en-US" sz="1300" dirty="0" err="1">
                <a:latin typeface="Consolas" panose="020B0609020204030204" pitchFamily="49" charset="0"/>
              </a:rPr>
              <a:t>cfcatch</a:t>
            </a:r>
            <a:r>
              <a:rPr lang="en-US" sz="1300" dirty="0">
                <a:latin typeface="Consolas" panose="020B0609020204030204" pitchFamily="49" charset="0"/>
              </a:rPr>
              <a:t>#"&gt;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dirty="0">
                <a:latin typeface="Consolas" panose="020B0609020204030204" pitchFamily="49" charset="0"/>
              </a:rPr>
              <a:t>    &lt;/</a:t>
            </a:r>
            <a:r>
              <a:rPr lang="en-US" sz="1300" dirty="0" err="1">
                <a:latin typeface="Consolas" panose="020B0609020204030204" pitchFamily="49" charset="0"/>
              </a:rPr>
              <a:t>cfcatch</a:t>
            </a:r>
            <a:r>
              <a:rPr lang="en-US" sz="13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00" dirty="0">
                <a:latin typeface="Consolas" panose="020B0609020204030204" pitchFamily="49" charset="0"/>
              </a:rPr>
              <a:t>&lt;/</a:t>
            </a:r>
            <a:r>
              <a:rPr lang="en-US" sz="1300" dirty="0" err="1">
                <a:latin typeface="Consolas" panose="020B0609020204030204" pitchFamily="49" charset="0"/>
              </a:rPr>
              <a:t>cftry</a:t>
            </a:r>
            <a:r>
              <a:rPr lang="en-US" sz="1300" dirty="0">
                <a:latin typeface="Consolas" panose="020B0609020204030204" pitchFamily="49" charset="0"/>
              </a:rPr>
              <a:t>&gt;</a:t>
            </a:r>
            <a:endParaRPr lang="en-US" sz="13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018CB9F-204C-432A-BD75-3AA6566988EF}"/>
              </a:ext>
            </a:extLst>
          </p:cNvPr>
          <p:cNvSpPr/>
          <p:nvPr/>
        </p:nvSpPr>
        <p:spPr>
          <a:xfrm>
            <a:off x="8457354" y="1493520"/>
            <a:ext cx="2749621" cy="1156686"/>
          </a:xfrm>
          <a:prstGeom prst="wedgeRoundRectCallout">
            <a:avLst>
              <a:gd name="adj1" fmla="val -275419"/>
              <a:gd name="adj2" fmla="val 60804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 let the database do the work wherever </a:t>
            </a:r>
            <a:b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it is appropriate…</a:t>
            </a:r>
          </a:p>
        </p:txBody>
      </p:sp>
    </p:spTree>
    <p:extLst>
      <p:ext uri="{BB962C8B-B14F-4D97-AF65-F5344CB8AC3E}">
        <p14:creationId xmlns:p14="http://schemas.microsoft.com/office/powerpoint/2010/main" val="29647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18852D-5FAF-47BD-A950-7EB663F43A64}"/>
              </a:ext>
            </a:extLst>
          </p:cNvPr>
          <p:cNvSpPr/>
          <p:nvPr/>
        </p:nvSpPr>
        <p:spPr>
          <a:xfrm>
            <a:off x="838199" y="1257300"/>
            <a:ext cx="10383983" cy="5235575"/>
          </a:xfrm>
          <a:prstGeom prst="roundRect">
            <a:avLst>
              <a:gd name="adj" fmla="val 3612"/>
            </a:avLst>
          </a:prstGeom>
          <a:solidFill>
            <a:srgbClr val="EEEEEE">
              <a:alpha val="50196"/>
            </a:srgbClr>
          </a:solidFill>
          <a:ln>
            <a:noFill/>
          </a:ln>
          <a:effectLst>
            <a:softEdge rad="571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558C0-4054-4436-889F-F3298C4A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cfreport</a:t>
            </a:r>
            <a:r>
              <a:rPr lang="en-US" dirty="0"/>
              <a:t> in a cfc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F2234-50F3-4912-85ED-F2F0B0F2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635875"/>
            <a:ext cx="11225271" cy="522778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/**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displayname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Publish Report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@description Given path to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cfreport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recordset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and output path, publishes PDF report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@hint .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cfr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path and output path are URLs from server root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@output false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returnFormat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json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secureJSON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yes   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 @</a:t>
            </a:r>
            <a:r>
              <a:rPr lang="en-US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verifyClient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yes  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*/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public string function </a:t>
            </a:r>
            <a:r>
              <a:rPr lang="en-US" sz="1050" b="1" dirty="0" err="1">
                <a:latin typeface="Consolas" panose="020B0609020204030204" pitchFamily="49" charset="0"/>
              </a:rPr>
              <a:t>publishReport</a:t>
            </a:r>
            <a:r>
              <a:rPr lang="en-US" sz="1050" dirty="0">
                <a:latin typeface="Consolas" panose="020B0609020204030204" pitchFamily="49" charset="0"/>
              </a:rPr>
              <a:t>( required string </a:t>
            </a:r>
            <a:r>
              <a:rPr lang="en-US" sz="105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templatePath</a:t>
            </a:r>
            <a:r>
              <a:rPr lang="en-US" sz="1050" dirty="0">
                <a:latin typeface="Consolas" panose="020B0609020204030204" pitchFamily="49" charset="0"/>
              </a:rPr>
              <a:t>, required query </a:t>
            </a:r>
            <a:r>
              <a:rPr lang="en-US" sz="105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recordSet</a:t>
            </a:r>
            <a:r>
              <a:rPr lang="en-US" sz="1050" dirty="0">
                <a:latin typeface="Consolas" panose="020B0609020204030204" pitchFamily="49" charset="0"/>
              </a:rPr>
              <a:t>, required string </a:t>
            </a:r>
            <a:r>
              <a:rPr lang="en-US" sz="1050" b="1" dirty="0" err="1">
                <a:solidFill>
                  <a:srgbClr val="0F69C3"/>
                </a:solidFill>
                <a:latin typeface="Consolas" panose="020B0609020204030204" pitchFamily="49" charset="0"/>
                <a:ea typeface="+mn-ea"/>
                <a:cs typeface="+mn-cs"/>
              </a:rPr>
              <a:t>outputPath</a:t>
            </a:r>
            <a:r>
              <a:rPr lang="en-US" sz="1050" dirty="0">
                <a:latin typeface="Consolas" panose="020B0609020204030204" pitchFamily="49" charset="0"/>
              </a:rPr>
              <a:t>, required string </a:t>
            </a:r>
            <a:r>
              <a:rPr lang="en-US" sz="1050" b="1" dirty="0">
                <a:solidFill>
                  <a:srgbClr val="0F69C3"/>
                </a:solidFill>
                <a:latin typeface="Consolas" panose="020B0609020204030204" pitchFamily="49" charset="0"/>
              </a:rPr>
              <a:t>filename</a:t>
            </a:r>
            <a:r>
              <a:rPr lang="en-US" sz="1050" dirty="0">
                <a:latin typeface="Consolas" panose="020B0609020204030204" pitchFamily="49" charset="0"/>
              </a:rPr>
              <a:t> ) </a:t>
            </a:r>
            <a:br>
              <a:rPr lang="en-US" sz="1050" dirty="0">
                <a:latin typeface="Consolas" panose="020B0609020204030204" pitchFamily="49" charset="0"/>
              </a:rPr>
            </a:br>
            <a:r>
              <a:rPr lang="en-US" sz="1050" dirty="0">
                <a:latin typeface="Consolas" panose="020B0609020204030204" pitchFamily="49" charset="0"/>
              </a:rPr>
              <a:t>{ 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var result = "Must specify </a:t>
            </a:r>
            <a:r>
              <a:rPr lang="en-US" sz="1050" dirty="0" err="1">
                <a:latin typeface="Consolas" panose="020B0609020204030204" pitchFamily="49" charset="0"/>
              </a:rPr>
              <a:t>templatPath</a:t>
            </a:r>
            <a:r>
              <a:rPr lang="en-US" sz="1050" dirty="0">
                <a:latin typeface="Consolas" panose="020B0609020204030204" pitchFamily="49" charset="0"/>
              </a:rPr>
              <a:t> (path of .</a:t>
            </a:r>
            <a:r>
              <a:rPr lang="en-US" sz="1050" dirty="0" err="1">
                <a:latin typeface="Consolas" panose="020B0609020204030204" pitchFamily="49" charset="0"/>
              </a:rPr>
              <a:t>cfr</a:t>
            </a:r>
            <a:r>
              <a:rPr lang="en-US" sz="1050" dirty="0">
                <a:latin typeface="Consolas" panose="020B0609020204030204" pitchFamily="49" charset="0"/>
              </a:rPr>
              <a:t> file), a valid </a:t>
            </a:r>
            <a:r>
              <a:rPr lang="en-US" sz="1050" dirty="0" err="1">
                <a:latin typeface="Consolas" panose="020B0609020204030204" pitchFamily="49" charset="0"/>
              </a:rPr>
              <a:t>recordset</a:t>
            </a:r>
            <a:r>
              <a:rPr lang="en-US" sz="1050" dirty="0">
                <a:latin typeface="Consolas" panose="020B0609020204030204" pitchFamily="49" charset="0"/>
              </a:rPr>
              <a:t>, </a:t>
            </a:r>
            <a:r>
              <a:rPr lang="en-US" sz="1050" dirty="0" err="1">
                <a:latin typeface="Consolas" panose="020B0609020204030204" pitchFamily="49" charset="0"/>
              </a:rPr>
              <a:t>outputPath</a:t>
            </a:r>
            <a:r>
              <a:rPr lang="en-US" sz="1050" dirty="0">
                <a:latin typeface="Consolas" panose="020B0609020204030204" pitchFamily="49" charset="0"/>
              </a:rPr>
              <a:t> (path to PDF file) and filename for report PDF.";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try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      </a:t>
            </a:r>
            <a:r>
              <a:rPr lang="en-US" sz="105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templatePath</a:t>
            </a:r>
            <a:r>
              <a:rPr lang="en-US" sz="1050" dirty="0">
                <a:latin typeface="Consolas" panose="020B0609020204030204" pitchFamily="49" charset="0"/>
              </a:rPr>
              <a:t> = </a:t>
            </a:r>
            <a:r>
              <a:rPr lang="en-US" sz="1050" dirty="0" err="1">
                <a:latin typeface="Consolas" panose="020B0609020204030204" pitchFamily="49" charset="0"/>
              </a:rPr>
              <a:t>expandPath</a:t>
            </a:r>
            <a:r>
              <a:rPr lang="en-US" sz="1050" dirty="0">
                <a:latin typeface="Consolas" panose="020B0609020204030204" pitchFamily="49" charset="0"/>
              </a:rPr>
              <a:t>(</a:t>
            </a:r>
            <a:r>
              <a:rPr lang="en-US" sz="1050" dirty="0" err="1">
                <a:latin typeface="Consolas" panose="020B0609020204030204" pitchFamily="49" charset="0"/>
              </a:rPr>
              <a:t>arguments.templatePath</a:t>
            </a:r>
            <a:r>
              <a:rPr lang="en-US" sz="105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      </a:t>
            </a:r>
            <a:r>
              <a:rPr lang="en-US" sz="1050" dirty="0" err="1">
                <a:latin typeface="Consolas" panose="020B0609020204030204" pitchFamily="49" charset="0"/>
              </a:rPr>
              <a:t>outputPath</a:t>
            </a:r>
            <a:r>
              <a:rPr lang="en-US" sz="1050" dirty="0">
                <a:latin typeface="Consolas" panose="020B0609020204030204" pitchFamily="49" charset="0"/>
              </a:rPr>
              <a:t> = </a:t>
            </a:r>
            <a:r>
              <a:rPr lang="en-US" sz="1050" dirty="0" err="1">
                <a:latin typeface="Consolas" panose="020B0609020204030204" pitchFamily="49" charset="0"/>
              </a:rPr>
              <a:t>expandPath</a:t>
            </a:r>
            <a:r>
              <a:rPr lang="en-US" sz="1050" dirty="0">
                <a:latin typeface="Consolas" panose="020B0609020204030204" pitchFamily="49" charset="0"/>
              </a:rPr>
              <a:t>(</a:t>
            </a:r>
            <a:r>
              <a:rPr lang="en-US" sz="1050" dirty="0" err="1">
                <a:latin typeface="Consolas" panose="020B0609020204030204" pitchFamily="49" charset="0"/>
              </a:rPr>
              <a:t>arguments.outputPath</a:t>
            </a:r>
            <a:r>
              <a:rPr lang="en-US" sz="105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      if( right(</a:t>
            </a:r>
            <a:r>
              <a:rPr lang="en-US" sz="1050" dirty="0" err="1">
                <a:latin typeface="Consolas" panose="020B0609020204030204" pitchFamily="49" charset="0"/>
              </a:rPr>
              <a:t>outputPath</a:t>
            </a:r>
            <a:r>
              <a:rPr lang="en-US" sz="1050" dirty="0">
                <a:latin typeface="Consolas" panose="020B0609020204030204" pitchFamily="49" charset="0"/>
              </a:rPr>
              <a:t>, 1) != '\' 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          </a:t>
            </a:r>
            <a:r>
              <a:rPr lang="en-US" sz="1050" dirty="0" err="1">
                <a:latin typeface="Consolas" panose="020B0609020204030204" pitchFamily="49" charset="0"/>
              </a:rPr>
              <a:t>outputPath</a:t>
            </a:r>
            <a:r>
              <a:rPr lang="en-US" sz="1050" dirty="0">
                <a:latin typeface="Consolas" panose="020B0609020204030204" pitchFamily="49" charset="0"/>
              </a:rPr>
              <a:t> &amp;= '\';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      </a:t>
            </a:r>
            <a:r>
              <a:rPr lang="en-US" sz="1050" dirty="0" err="1">
                <a:latin typeface="Consolas" panose="020B0609020204030204" pitchFamily="49" charset="0"/>
              </a:rPr>
              <a:t>outputPath</a:t>
            </a:r>
            <a:r>
              <a:rPr lang="en-US" sz="1050" dirty="0">
                <a:latin typeface="Consolas" panose="020B0609020204030204" pitchFamily="49" charset="0"/>
              </a:rPr>
              <a:t> &amp;= </a:t>
            </a:r>
            <a:r>
              <a:rPr lang="en-US" sz="1050" dirty="0" err="1">
                <a:latin typeface="Consolas" panose="020B0609020204030204" pitchFamily="49" charset="0"/>
              </a:rPr>
              <a:t>arguments.filename</a:t>
            </a:r>
            <a:r>
              <a:rPr lang="en-US" sz="105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      </a:t>
            </a:r>
            <a:r>
              <a:rPr lang="en-US" sz="1050" b="1" dirty="0" err="1">
                <a:solidFill>
                  <a:srgbClr val="0F69C3"/>
                </a:solidFill>
                <a:latin typeface="Consolas" panose="020B0609020204030204" pitchFamily="49" charset="0"/>
              </a:rPr>
              <a:t>cfreport</a:t>
            </a:r>
            <a:r>
              <a:rPr lang="en-US" sz="1050" b="1" dirty="0">
                <a:solidFill>
                  <a:srgbClr val="0F69C3"/>
                </a:solidFill>
                <a:latin typeface="Consolas" panose="020B0609020204030204" pitchFamily="49" charset="0"/>
              </a:rPr>
              <a:t>( format="PDF", template=</a:t>
            </a:r>
            <a:r>
              <a:rPr lang="en-US" sz="1050" b="1" dirty="0">
                <a:solidFill>
                  <a:srgbClr val="EE6000"/>
                </a:solidFill>
                <a:latin typeface="Consolas" panose="020B0609020204030204" pitchFamily="49" charset="0"/>
              </a:rPr>
              <a:t>"#</a:t>
            </a:r>
            <a:r>
              <a:rPr lang="en-US" sz="105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templatePath</a:t>
            </a:r>
            <a:r>
              <a:rPr lang="en-US" sz="1050" b="1" dirty="0">
                <a:solidFill>
                  <a:srgbClr val="EE6000"/>
                </a:solidFill>
                <a:latin typeface="Consolas" panose="020B0609020204030204" pitchFamily="49" charset="0"/>
              </a:rPr>
              <a:t>#</a:t>
            </a:r>
            <a:r>
              <a:rPr lang="en-US" sz="1050" b="1" dirty="0">
                <a:solidFill>
                  <a:srgbClr val="0F69C3"/>
                </a:solidFill>
                <a:latin typeface="Consolas" panose="020B0609020204030204" pitchFamily="49" charset="0"/>
              </a:rPr>
              <a:t>", query="</a:t>
            </a:r>
            <a:r>
              <a:rPr lang="en-US" sz="105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recordSet</a:t>
            </a:r>
            <a:r>
              <a:rPr lang="en-US" sz="1050" b="1" dirty="0">
                <a:solidFill>
                  <a:srgbClr val="0F69C3"/>
                </a:solidFill>
                <a:latin typeface="Consolas" panose="020B0609020204030204" pitchFamily="49" charset="0"/>
              </a:rPr>
              <a:t>", filename="#</a:t>
            </a:r>
            <a:r>
              <a:rPr lang="en-US" sz="1050" b="1" dirty="0" err="1">
                <a:solidFill>
                  <a:srgbClr val="0F69C3"/>
                </a:solidFill>
                <a:latin typeface="Consolas" panose="020B0609020204030204" pitchFamily="49" charset="0"/>
              </a:rPr>
              <a:t>outputPath</a:t>
            </a:r>
            <a:r>
              <a:rPr lang="en-US" sz="1050" b="1" dirty="0">
                <a:solidFill>
                  <a:srgbClr val="0F69C3"/>
                </a:solidFill>
                <a:latin typeface="Consolas" panose="020B0609020204030204" pitchFamily="49" charset="0"/>
              </a:rPr>
              <a:t>#", overwrite="yes" );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      result = </a:t>
            </a:r>
            <a:r>
              <a:rPr lang="en-US" sz="1050" dirty="0" err="1">
                <a:latin typeface="Consolas" panose="020B0609020204030204" pitchFamily="49" charset="0"/>
              </a:rPr>
              <a:t>outputPath</a:t>
            </a:r>
            <a:r>
              <a:rPr lang="en-US" sz="105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}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catch (any </a:t>
            </a:r>
            <a:r>
              <a:rPr lang="en-US" sz="1050" dirty="0" err="1">
                <a:latin typeface="Consolas" panose="020B0609020204030204" pitchFamily="49" charset="0"/>
              </a:rPr>
              <a:t>excpt</a:t>
            </a:r>
            <a:r>
              <a:rPr lang="en-US" sz="1050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      result = </a:t>
            </a:r>
            <a:r>
              <a:rPr lang="en-US" sz="1050" dirty="0" err="1">
                <a:latin typeface="Consolas" panose="020B0609020204030204" pitchFamily="49" charset="0"/>
              </a:rPr>
              <a:t>excpt</a:t>
            </a:r>
            <a:r>
              <a:rPr lang="en-US" sz="1050" dirty="0">
                <a:latin typeface="Consolas" panose="020B0609020204030204" pitchFamily="49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    return </a:t>
            </a:r>
            <a:r>
              <a:rPr lang="en-US" sz="1050" dirty="0" err="1">
                <a:latin typeface="Consolas" panose="020B0609020204030204" pitchFamily="49" charset="0"/>
              </a:rPr>
              <a:t>serializeJSON</a:t>
            </a:r>
            <a:r>
              <a:rPr lang="en-US" sz="1050" dirty="0">
                <a:latin typeface="Consolas" panose="020B0609020204030204" pitchFamily="49" charset="0"/>
              </a:rPr>
              <a:t>(</a:t>
            </a:r>
            <a:r>
              <a:rPr lang="en-US" sz="1050" b="1" dirty="0">
                <a:solidFill>
                  <a:srgbClr val="0F69C3"/>
                </a:solidFill>
                <a:latin typeface="Consolas" panose="020B0609020204030204" pitchFamily="49" charset="0"/>
              </a:rPr>
              <a:t>result</a:t>
            </a:r>
            <a:r>
              <a:rPr lang="en-US" sz="105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5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879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81A4-2A1B-4EA1-A932-CA7780EA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FCCFC-4AD6-44FE-B7D6-F44B1EE92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63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Good use for anything with repetitive, small elements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Name tags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Tickets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Asset tags for IT items managed in CMDB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Best to create a CFC that takes template and query as arguments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You can use same dataset with multiple files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(I printed item labels with just names, and shipping labels)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Don’t persist the PDF, only the data</a:t>
            </a:r>
          </a:p>
        </p:txBody>
      </p:sp>
    </p:spTree>
    <p:extLst>
      <p:ext uri="{BB962C8B-B14F-4D97-AF65-F5344CB8AC3E}">
        <p14:creationId xmlns:p14="http://schemas.microsoft.com/office/powerpoint/2010/main" val="279887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4AF5E5-4A0D-4E44-AD26-967F5A69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cfreport</a:t>
            </a:r>
            <a:r>
              <a:rPr lang="en-US" dirty="0"/>
              <a:t>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C0E3F-A250-4762-91EA-C07A9CA41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475"/>
            <a:ext cx="10515600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Quick demo: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Log into </a:t>
            </a:r>
            <a:r>
              <a:rPr lang="en-US" dirty="0">
                <a:hlinkClick r:id="rId2"/>
              </a:rPr>
              <a:t>http://training.latreia.com</a:t>
            </a:r>
            <a:r>
              <a:rPr lang="en-US" dirty="0"/>
              <a:t> as </a:t>
            </a:r>
            <a:r>
              <a:rPr lang="en-US" dirty="0" err="1"/>
              <a:t>cfug</a:t>
            </a:r>
            <a:r>
              <a:rPr lang="en-US" dirty="0"/>
              <a:t> / </a:t>
            </a:r>
            <a:r>
              <a:rPr lang="en-US" dirty="0" err="1"/>
              <a:t>seattle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My courses &gt; Fun with PDF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Click ‘</a:t>
            </a:r>
            <a:r>
              <a:rPr lang="en-US" dirty="0" err="1"/>
              <a:t>eyecon</a:t>
            </a:r>
            <a:r>
              <a:rPr lang="en-US" dirty="0"/>
              <a:t>’ on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cfreport</a:t>
            </a:r>
            <a:r>
              <a:rPr lang="en-US" dirty="0"/>
              <a:t> to expand the topic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Click </a:t>
            </a:r>
            <a:r>
              <a:rPr lang="en-US" dirty="0">
                <a:hlinkClick r:id="rId3"/>
              </a:rPr>
              <a:t>demo of </a:t>
            </a:r>
            <a:r>
              <a:rPr lang="en-US" dirty="0" err="1">
                <a:hlinkClick r:id="rId3"/>
              </a:rPr>
              <a:t>cfreport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Click button ‘Generate Labels!’</a:t>
            </a:r>
          </a:p>
        </p:txBody>
      </p:sp>
    </p:spTree>
    <p:extLst>
      <p:ext uri="{BB962C8B-B14F-4D97-AF65-F5344CB8AC3E}">
        <p14:creationId xmlns:p14="http://schemas.microsoft.com/office/powerpoint/2010/main" val="36335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63F02F-DB52-4867-8F2E-BF51AB5E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43087"/>
          </a:xfrm>
        </p:spPr>
        <p:txBody>
          <a:bodyPr anchor="b"/>
          <a:lstStyle/>
          <a:p>
            <a:pPr algn="ctr"/>
            <a:r>
              <a:rPr lang="en-US" dirty="0" err="1"/>
              <a:t>cfpdf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FA8085-5DB5-4354-BCD7-8E3654E38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14751"/>
            <a:ext cx="10515600" cy="466724"/>
          </a:xfrm>
        </p:spPr>
        <p:txBody>
          <a:bodyPr/>
          <a:lstStyle/>
          <a:p>
            <a:r>
              <a:rPr lang="en-US" dirty="0"/>
              <a:t>Manipulating existing PDFs</a:t>
            </a:r>
          </a:p>
        </p:txBody>
      </p:sp>
    </p:spTree>
    <p:extLst>
      <p:ext uri="{BB962C8B-B14F-4D97-AF65-F5344CB8AC3E}">
        <p14:creationId xmlns:p14="http://schemas.microsoft.com/office/powerpoint/2010/main" val="147957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2D3D-F227-4DD6-AB16-FB4E705A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cfpdf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515C9-B5CC-4616-AB93-C6685BE2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6135"/>
            <a:ext cx="10515600" cy="4351338"/>
          </a:xfrm>
        </p:spPr>
        <p:txBody>
          <a:bodyPr/>
          <a:lstStyle/>
          <a:p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Use cases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Merge documents into single PDF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Apply/remove header/footer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Apply password/encryption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Apply/remove watermark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Output to file system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Create thumbnails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Extract text or images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F5931F3-1896-49FA-8E69-0C06A95410A3}"/>
              </a:ext>
            </a:extLst>
          </p:cNvPr>
          <p:cNvSpPr/>
          <p:nvPr/>
        </p:nvSpPr>
        <p:spPr>
          <a:xfrm>
            <a:off x="7515225" y="1737360"/>
            <a:ext cx="4305300" cy="2762250"/>
          </a:xfrm>
          <a:prstGeom prst="cloudCallout">
            <a:avLst>
              <a:gd name="adj1" fmla="val -77363"/>
              <a:gd name="adj2" fmla="val -2320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it or not, I have had occasion to do almost all these and more, for both corporate customers and Defense contract work.</a:t>
            </a:r>
          </a:p>
        </p:txBody>
      </p:sp>
    </p:spTree>
    <p:extLst>
      <p:ext uri="{BB962C8B-B14F-4D97-AF65-F5344CB8AC3E}">
        <p14:creationId xmlns:p14="http://schemas.microsoft.com/office/powerpoint/2010/main" val="35153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1026B-5ACD-4CB3-8902-738D7794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cfpdf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5DA35-3D30-4A36-854B-F0ACD4E1D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110"/>
            <a:ext cx="6079836" cy="471011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&lt;</a:t>
            </a:r>
            <a:r>
              <a:rPr lang="en-US" dirty="0" err="1">
                <a:latin typeface="Open Sans" panose="020B0606030504020204"/>
                <a:cs typeface="Segoe UI Semilight" panose="020B0402040204020203" pitchFamily="34" charset="0"/>
              </a:rPr>
              <a:t>cfpdf</a:t>
            </a: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&gt;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The ‘Swiss Army knife’ </a:t>
            </a:r>
            <a:br>
              <a:rPr lang="en-US" dirty="0">
                <a:latin typeface="Open Sans" panose="020B0606030504020204"/>
                <a:cs typeface="Segoe UI Semilight" panose="020B0402040204020203" pitchFamily="34" charset="0"/>
              </a:rPr>
            </a:b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of PDF manipulation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Used for manipulating </a:t>
            </a:r>
            <a:r>
              <a:rPr lang="en-US" b="1" dirty="0">
                <a:latin typeface="Open Sans" panose="020B0606030504020204"/>
                <a:cs typeface="Segoe UI Semilight" panose="020B0402040204020203" pitchFamily="34" charset="0"/>
              </a:rPr>
              <a:t>existing PDF files</a:t>
            </a: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, rather than building them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Many options, some totally bizarre </a:t>
            </a:r>
            <a:br>
              <a:rPr lang="en-US" dirty="0">
                <a:latin typeface="Open Sans" panose="020B0606030504020204"/>
                <a:cs typeface="Segoe UI Semilight" panose="020B0402040204020203" pitchFamily="34" charset="0"/>
              </a:rPr>
            </a:br>
            <a:r>
              <a:rPr lang="en-US" i="1" dirty="0">
                <a:latin typeface="Open Sans" panose="020B0606030504020204"/>
                <a:cs typeface="Segoe UI Semilight" panose="020B0402040204020203" pitchFamily="34" charset="0"/>
              </a:rPr>
              <a:t>(watermarks, redaction, etc.)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Open Sans" panose="020B0606030504020204"/>
                <a:cs typeface="Segoe UI Semilight" panose="020B0402040204020203" pitchFamily="34" charset="0"/>
              </a:rPr>
              <a:t>Additional feature tag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&lt;</a:t>
            </a:r>
            <a:r>
              <a:rPr lang="en-US" sz="2000" dirty="0" err="1">
                <a:latin typeface="Open Sans" panose="020B0606030504020204"/>
                <a:cs typeface="Segoe UI Semilight" panose="020B0402040204020203" pitchFamily="34" charset="0"/>
              </a:rPr>
              <a:t>cfpdfparam</a:t>
            </a: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&gt; </a:t>
            </a:r>
            <a:b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</a:br>
            <a:r>
              <a:rPr lang="en-US" sz="1600" i="1" dirty="0">
                <a:latin typeface="Open Sans" panose="020B0606030504020204"/>
                <a:cs typeface="Segoe UI Semilight" panose="020B0402040204020203" pitchFamily="34" charset="0"/>
              </a:rPr>
              <a:t>Passes parameters for merge operations</a:t>
            </a:r>
            <a:endParaRPr lang="en-US" sz="2400" dirty="0">
              <a:latin typeface="Open Sans" panose="020B0606030504020204"/>
            </a:endParaRPr>
          </a:p>
          <a:p>
            <a:pPr lvl="1">
              <a:lnSpc>
                <a:spcPct val="120000"/>
              </a:lnSpc>
            </a:pPr>
            <a:endParaRPr lang="en-US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ABE9EA-EEF3-42DF-A41E-BAE4C52EA433}"/>
              </a:ext>
            </a:extLst>
          </p:cNvPr>
          <p:cNvSpPr/>
          <p:nvPr/>
        </p:nvSpPr>
        <p:spPr>
          <a:xfrm>
            <a:off x="6918036" y="1550173"/>
            <a:ext cx="4516582" cy="514826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The code examples for CFPDF take up more lines of code than the crew compliment of NCC-1701 (431).</a:t>
            </a: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Check out the documentation here: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+mj-lt"/>
                <a:hlinkClick r:id="rId2"/>
              </a:rPr>
              <a:t>https://helpx.adobe.com/coldfusion/cfml-reference/coldfusion-tags/tags-p-q/cfpdf.html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36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17385-2C64-4672-BBE6-709982FA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cfpdf</a:t>
            </a:r>
            <a:r>
              <a:rPr lang="en-US" dirty="0"/>
              <a:t> process </a:t>
            </a:r>
            <a:r>
              <a:rPr lang="en-US" dirty="0" err="1"/>
              <a:t>ddx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BF2B7-2135-4EA7-8189-578B2222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0885"/>
            <a:ext cx="1051560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One of the more useful and bizarre features: </a:t>
            </a:r>
            <a:br>
              <a:rPr lang="en-US" dirty="0">
                <a:latin typeface="Open Sans" panose="020B0606030504020204"/>
                <a:cs typeface="Segoe UI Semilight" panose="020B0402040204020203" pitchFamily="34" charset="0"/>
              </a:rPr>
            </a:br>
            <a:r>
              <a:rPr lang="en-US" b="1" dirty="0">
                <a:latin typeface="Open Sans" panose="020B0606030504020204"/>
              </a:rPr>
              <a:t>Dynamic Document Exchange</a:t>
            </a:r>
          </a:p>
          <a:p>
            <a:pPr lvl="1">
              <a:spcAft>
                <a:spcPts val="1200"/>
              </a:spcAft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Subset of the XML used in Adobe LiveCycle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® Enterprise Suite</a:t>
            </a:r>
            <a:endParaRPr lang="en-US" dirty="0">
              <a:latin typeface="Open Sans" panose="020B0606030504020204"/>
              <a:cs typeface="Segoe UI Semilight" panose="020B0402040204020203" pitchFamily="34" charset="0"/>
            </a:endParaRPr>
          </a:p>
          <a:p>
            <a:pPr lvl="1">
              <a:spcAft>
                <a:spcPts val="1200"/>
              </a:spcAft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Bizarre: Proprietary </a:t>
            </a:r>
            <a:r>
              <a:rPr lang="en-US" i="1" dirty="0">
                <a:latin typeface="Open Sans" panose="020B0606030504020204"/>
                <a:cs typeface="Segoe UI Semilight" panose="020B0402040204020203" pitchFamily="34" charset="0"/>
              </a:rPr>
              <a:t>(AKA non-standard)</a:t>
            </a: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 XML format</a:t>
            </a:r>
          </a:p>
          <a:p>
            <a:pPr lvl="1">
              <a:spcAft>
                <a:spcPts val="600"/>
              </a:spcAft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Useful: Assemble multiple PDF documents into a book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Headers and footers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Cover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Table of contents</a:t>
            </a:r>
          </a:p>
          <a:p>
            <a:pPr lvl="2">
              <a:spcAft>
                <a:spcPts val="600"/>
              </a:spcAft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Section breaks, etc.</a:t>
            </a:r>
          </a:p>
        </p:txBody>
      </p:sp>
    </p:spTree>
    <p:extLst>
      <p:ext uri="{BB962C8B-B14F-4D97-AF65-F5344CB8AC3E}">
        <p14:creationId xmlns:p14="http://schemas.microsoft.com/office/powerpoint/2010/main" val="33513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Promote ColdFusion Developers Throughout the </a:t>
            </a:r>
            <a:br>
              <a:rPr lang="en-US" dirty="0"/>
            </a:br>
            <a:r>
              <a:rPr lang="en-US" dirty="0"/>
              <a:t>Pacific Northwest</a:t>
            </a:r>
          </a:p>
          <a:p>
            <a:r>
              <a:rPr lang="en-US" dirty="0"/>
              <a:t>Connect Employers with ColdFusion Developers</a:t>
            </a:r>
          </a:p>
          <a:p>
            <a:r>
              <a:rPr lang="en-US" dirty="0"/>
              <a:t>Establish a Community of Friendship Between ColdFusion Developers</a:t>
            </a:r>
          </a:p>
          <a:p>
            <a:r>
              <a:rPr lang="en-US" dirty="0"/>
              <a:t>Provide Speaking Opportunities for ColdFusion Developers</a:t>
            </a:r>
          </a:p>
          <a:p>
            <a:r>
              <a:rPr lang="en-US" dirty="0"/>
              <a:t>Change the Perception of ColdFusion as a viable platform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76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62CEC-2FE1-4714-85B8-DB59A0A2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59EB3-5794-4A76-95C8-F1807712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955"/>
            <a:ext cx="5867400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Basic code looks deceptively simple: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XML namespace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PDF result location (“Out1”)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A couple documents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Can add many features in the DDX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But…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The DDX file is processed top to </a:t>
            </a:r>
            <a:b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</a:b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bottom, so necessary to add items</a:t>
            </a:r>
            <a:b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</a:b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in sequence… except styles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latin typeface="Open Sans" panose="020B0606030504020204"/>
                <a:cs typeface="Segoe UI Semilight" panose="020B0402040204020203" pitchFamily="34" charset="0"/>
              </a:rPr>
              <a:t>DDX is </a:t>
            </a:r>
            <a:r>
              <a:rPr lang="en-US" sz="2100" dirty="0">
                <a:latin typeface="Open Sans" panose="020B0606030504020204"/>
                <a:cs typeface="Segoe UI Semibold" panose="020B0702040204020203" pitchFamily="34" charset="0"/>
              </a:rPr>
              <a:t>case-sensitive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0203ED-DEE2-4BB7-864A-EAA0945C9B20}"/>
              </a:ext>
            </a:extLst>
          </p:cNvPr>
          <p:cNvGrpSpPr/>
          <p:nvPr/>
        </p:nvGrpSpPr>
        <p:grpSpPr>
          <a:xfrm>
            <a:off x="6915634" y="1344930"/>
            <a:ext cx="5127138" cy="5098820"/>
            <a:chOff x="6742323" y="1067804"/>
            <a:chExt cx="5127138" cy="509882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EF8199E-CC74-42FC-90DD-8FDE8133542B}"/>
                </a:ext>
              </a:extLst>
            </p:cNvPr>
            <p:cNvSpPr/>
            <p:nvPr/>
          </p:nvSpPr>
          <p:spPr>
            <a:xfrm>
              <a:off x="6742323" y="1067804"/>
              <a:ext cx="5121785" cy="509882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&lt;DDX </a:t>
              </a: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xmlns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="http://ns.adobe.com/DDX/1.0/"</a:t>
              </a:r>
              <a:b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xmlns:xsi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="http://www.w3.org/2001/XMLSchema-instance"</a:t>
              </a:r>
              <a:b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sz="16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xsi:schemaLocation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="</a:t>
              </a:r>
              <a:r>
                <a:rPr lang="en-US" sz="1600" dirty="0">
                  <a:solidFill>
                    <a:srgbClr val="C00000"/>
                  </a:solidFill>
                  <a:latin typeface="Consolas" panose="020B0609020204030204" pitchFamily="49" charset="0"/>
                </a:rPr>
                <a:t>http://ns.adobe.com/DDX/1.0/ coldfusion_ddx.xsd</a:t>
              </a: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"&gt;</a:t>
              </a:r>
              <a:b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&lt;PDF result="Out1"&gt;</a:t>
              </a:r>
              <a:b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&lt;PDF source="Doc1"/&gt;</a:t>
              </a:r>
              <a:b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&lt;PDF source="Doc2"/&gt;</a:t>
              </a:r>
              <a:b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&lt;/PDF&gt;</a:t>
              </a:r>
              <a:b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sz="1600" dirty="0">
                  <a:solidFill>
                    <a:schemeClr val="tx1"/>
                  </a:solidFill>
                  <a:latin typeface="Consolas" panose="020B0609020204030204" pitchFamily="49" charset="0"/>
                </a:rPr>
                <a:t>&lt;/DDX&gt;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38DDB5-C44B-40AD-9118-742E63BA245E}"/>
                </a:ext>
              </a:extLst>
            </p:cNvPr>
            <p:cNvSpPr txBox="1"/>
            <p:nvPr/>
          </p:nvSpPr>
          <p:spPr>
            <a:xfrm>
              <a:off x="8392227" y="5825546"/>
              <a:ext cx="347723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Open Sans" panose="020B0606030504020204"/>
                  <a:hlinkClick r:id="rId2"/>
                </a:rPr>
                <a:t>https://www.adobe.com/devnet/coldfusion/articles/ddx_pdf.html</a:t>
              </a:r>
              <a:r>
                <a:rPr lang="en-US" sz="900" dirty="0">
                  <a:latin typeface="Open Sans" panose="020B0606030504020204"/>
                </a:rPr>
                <a:t> </a:t>
              </a: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EA5B21E-B184-416B-B70D-5F9974B2F9EE}"/>
              </a:ext>
            </a:extLst>
          </p:cNvPr>
          <p:cNvSpPr/>
          <p:nvPr/>
        </p:nvSpPr>
        <p:spPr>
          <a:xfrm>
            <a:off x="10207044" y="2546858"/>
            <a:ext cx="1911928" cy="637309"/>
          </a:xfrm>
          <a:prstGeom prst="wedgeRoundRectCallout">
            <a:avLst>
              <a:gd name="adj1" fmla="val -192693"/>
              <a:gd name="adj2" fmla="val -98062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Note the space!</a:t>
            </a:r>
          </a:p>
        </p:txBody>
      </p:sp>
    </p:spTree>
    <p:extLst>
      <p:ext uri="{BB962C8B-B14F-4D97-AF65-F5344CB8AC3E}">
        <p14:creationId xmlns:p14="http://schemas.microsoft.com/office/powerpoint/2010/main" val="7481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995A1-DE97-4E9E-8C5E-2CEAFBDFC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cfpdf</a:t>
            </a:r>
            <a:r>
              <a:rPr lang="en-US" dirty="0"/>
              <a:t> process </a:t>
            </a:r>
            <a:r>
              <a:rPr lang="en-US" dirty="0" err="1"/>
              <a:t>ddx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0715A-8D47-41E9-98AE-393576887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830"/>
            <a:ext cx="5631872" cy="471011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General process:</a:t>
            </a: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Generate or assemble PDF docs</a:t>
            </a:r>
            <a:b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</a:br>
            <a:r>
              <a:rPr lang="en-US" sz="1800" i="1" dirty="0">
                <a:latin typeface="Open Sans" panose="020B0606030504020204"/>
                <a:cs typeface="Segoe UI Semilight" panose="020B0402040204020203" pitchFamily="34" charset="0"/>
              </a:rPr>
              <a:t>(if they are going into a TOC, </a:t>
            </a:r>
            <a:br>
              <a:rPr lang="en-US" sz="1800" i="1" dirty="0">
                <a:latin typeface="Open Sans" panose="020B0606030504020204"/>
                <a:cs typeface="Segoe UI Semilight" panose="020B0402040204020203" pitchFamily="34" charset="0"/>
              </a:rPr>
            </a:br>
            <a:r>
              <a:rPr lang="en-US" sz="1800" i="1" dirty="0">
                <a:latin typeface="Open Sans" panose="020B0606030504020204"/>
                <a:cs typeface="Segoe UI Semilight" panose="020B0402040204020203" pitchFamily="34" charset="0"/>
              </a:rPr>
              <a:t>be sure to set bookmarks)</a:t>
            </a:r>
            <a:endParaRPr lang="en-US" sz="1800" dirty="0">
              <a:latin typeface="Open Sans" panose="020B0606030504020204"/>
              <a:cs typeface="Segoe UI Semilight" panose="020B0402040204020203" pitchFamily="34" charset="0"/>
            </a:endParaRP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Create the DDX file with </a:t>
            </a:r>
            <a:b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</a:b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the docs listed in order</a:t>
            </a: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Validate the DDX file</a:t>
            </a: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Add the docs to an </a:t>
            </a:r>
            <a:r>
              <a:rPr lang="en-US" sz="2000" dirty="0" err="1">
                <a:latin typeface="Open Sans" panose="020B0606030504020204"/>
                <a:cs typeface="Segoe UI Semilight" panose="020B0402040204020203" pitchFamily="34" charset="0"/>
              </a:rPr>
              <a:t>inputStruct</a:t>
            </a: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 </a:t>
            </a: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Define the destination in</a:t>
            </a:r>
            <a:b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</a:b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an </a:t>
            </a:r>
            <a:r>
              <a:rPr lang="en-US" sz="2000" dirty="0" err="1">
                <a:latin typeface="Open Sans" panose="020B0606030504020204"/>
                <a:cs typeface="Segoe UI Semilight" panose="020B0402040204020203" pitchFamily="34" charset="0"/>
              </a:rPr>
              <a:t>outputStruct</a:t>
            </a:r>
            <a:endParaRPr lang="en-US" sz="2000" dirty="0">
              <a:latin typeface="Open Sans" panose="020B0606030504020204"/>
              <a:cs typeface="Segoe UI Semilight" panose="020B0402040204020203" pitchFamily="34" charset="0"/>
            </a:endParaRP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Use CFPDF to process the DDX</a:t>
            </a:r>
          </a:p>
          <a:p>
            <a:pPr marL="914400" lvl="1" indent="-4572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latin typeface="Open Sans" panose="020B0606030504020204"/>
                <a:cs typeface="Segoe UI Semilight" panose="020B0402040204020203" pitchFamily="34" charset="0"/>
              </a:rPr>
              <a:t>Pat yourself on the head if it works</a:t>
            </a:r>
            <a:r>
              <a:rPr lang="en-US" dirty="0">
                <a:latin typeface="Open Sans" panose="020B0606030504020204"/>
                <a:cs typeface="Segoe UI Semilight" panose="020B0402040204020203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C01E8B-11E6-4CD7-80B9-BB2C71EAD6D3}"/>
              </a:ext>
            </a:extLst>
          </p:cNvPr>
          <p:cNvSpPr/>
          <p:nvPr/>
        </p:nvSpPr>
        <p:spPr>
          <a:xfrm>
            <a:off x="6323682" y="1825004"/>
            <a:ext cx="5486400" cy="519776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&lt;!--- confirm DDX is valid. ---&gt;</a:t>
            </a:r>
            <a:b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&lt;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cfif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IsDDX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("</a:t>
            </a:r>
            <a:r>
              <a:rPr lang="en-US" sz="14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makeBook.ddx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")&gt;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&lt;!--- Create a structure for the input files. ---&gt;</a:t>
            </a:r>
            <a:b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 &lt;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cfset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inputStruct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StructNew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()&gt;</a:t>
            </a:r>
            <a:b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 &lt;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cfset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inputStruct.Title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="</a:t>
            </a:r>
            <a:r>
              <a:rPr lang="en-US" sz="1400" b="1" dirty="0">
                <a:solidFill>
                  <a:srgbClr val="EE6000"/>
                </a:solidFill>
                <a:latin typeface="Consolas" panose="020B0609020204030204" pitchFamily="49" charset="0"/>
              </a:rPr>
              <a:t>Title.pdf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"&gt;</a:t>
            </a:r>
            <a:b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 &lt;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cfset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inputStruct.Doc1="</a:t>
            </a:r>
            <a:r>
              <a:rPr lang="en-US" sz="1400" b="1" dirty="0">
                <a:solidFill>
                  <a:srgbClr val="EE6000"/>
                </a:solidFill>
                <a:latin typeface="Consolas" panose="020B0609020204030204" pitchFamily="49" charset="0"/>
              </a:rPr>
              <a:t>Chap1.pdf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"&gt;</a:t>
            </a:r>
            <a:b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 &lt;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cfset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inputStruct.Doc2="</a:t>
            </a:r>
            <a:r>
              <a:rPr lang="en-US" sz="1400" b="1" dirty="0">
                <a:solidFill>
                  <a:srgbClr val="EE6000"/>
                </a:solidFill>
                <a:latin typeface="Consolas" panose="020B0609020204030204" pitchFamily="49" charset="0"/>
              </a:rPr>
              <a:t>Chap2.pdf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"&gt;</a:t>
            </a:r>
            <a:b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b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   &lt;!--- Create a structure for the output file. ---&gt;</a:t>
            </a:r>
            <a:b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 &lt;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cfset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outputStruct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=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StructNew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()&gt;</a:t>
            </a:r>
            <a:b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 &lt;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cfset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outputStruct.Out1="</a:t>
            </a:r>
            <a:r>
              <a:rPr lang="en-US" sz="1400" b="1" dirty="0">
                <a:solidFill>
                  <a:srgbClr val="0F69C3"/>
                </a:solidFill>
                <a:latin typeface="Consolas" panose="020B0609020204030204" pitchFamily="49" charset="0"/>
              </a:rPr>
              <a:t>Book.pdf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"&gt;</a:t>
            </a:r>
            <a:b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b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&lt;!--- Process DDX to generates the book. ---&gt;</a:t>
            </a:r>
            <a:b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  <a:t>&lt;</a:t>
            </a:r>
            <a:r>
              <a:rPr lang="en-US" sz="1400" dirty="0" err="1">
                <a:solidFill>
                  <a:srgbClr val="0F69C3"/>
                </a:solidFill>
                <a:latin typeface="Consolas" panose="020B0609020204030204" pitchFamily="49" charset="0"/>
              </a:rPr>
              <a:t>cfpdf</a:t>
            </a:r>
            <a: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  <a:t> action="</a:t>
            </a:r>
            <a:r>
              <a:rPr lang="en-US" sz="1400" b="1" dirty="0" err="1">
                <a:solidFill>
                  <a:srgbClr val="0F69C3"/>
                </a:solidFill>
                <a:latin typeface="Consolas" panose="020B0609020204030204" pitchFamily="49" charset="0"/>
              </a:rPr>
              <a:t>processddx</a:t>
            </a:r>
            <a: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  <a:t>" </a:t>
            </a:r>
            <a:r>
              <a:rPr lang="en-US" sz="1400" dirty="0" err="1">
                <a:solidFill>
                  <a:srgbClr val="0F69C3"/>
                </a:solidFill>
                <a:latin typeface="Consolas" panose="020B0609020204030204" pitchFamily="49" charset="0"/>
              </a:rPr>
              <a:t>ddxfile</a:t>
            </a:r>
            <a: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  <a:t>="</a:t>
            </a:r>
            <a:r>
              <a:rPr lang="en-US" sz="14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makeBook.ddx</a:t>
            </a:r>
            <a: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  <a:t>" </a:t>
            </a:r>
            <a:b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  <a:t>          </a:t>
            </a:r>
            <a:r>
              <a:rPr lang="en-US" sz="1400" dirty="0" err="1">
                <a:solidFill>
                  <a:srgbClr val="0F69C3"/>
                </a:solidFill>
                <a:latin typeface="Consolas" panose="020B0609020204030204" pitchFamily="49" charset="0"/>
              </a:rPr>
              <a:t>inputfiles</a:t>
            </a:r>
            <a: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  <a:t>="</a:t>
            </a:r>
            <a:r>
              <a:rPr lang="en-US" sz="1400" b="1" dirty="0">
                <a:solidFill>
                  <a:srgbClr val="EE6000"/>
                </a:solidFill>
                <a:latin typeface="Consolas" panose="020B0609020204030204" pitchFamily="49" charset="0"/>
              </a:rPr>
              <a:t>#</a:t>
            </a:r>
            <a:r>
              <a:rPr lang="en-US" sz="14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inputStruct</a:t>
            </a:r>
            <a:r>
              <a:rPr lang="en-US" sz="1400" b="1" dirty="0">
                <a:solidFill>
                  <a:srgbClr val="EE6000"/>
                </a:solidFill>
                <a:latin typeface="Consolas" panose="020B0609020204030204" pitchFamily="49" charset="0"/>
              </a:rPr>
              <a:t>#</a:t>
            </a:r>
            <a: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  <a:t>"</a:t>
            </a:r>
            <a:b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  <a:t>          </a:t>
            </a:r>
            <a:r>
              <a:rPr lang="en-US" sz="1400" dirty="0" err="1">
                <a:solidFill>
                  <a:srgbClr val="0F69C3"/>
                </a:solidFill>
                <a:latin typeface="Consolas" panose="020B0609020204030204" pitchFamily="49" charset="0"/>
              </a:rPr>
              <a:t>outputfiles</a:t>
            </a:r>
            <a: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  <a:t>="</a:t>
            </a:r>
            <a:r>
              <a:rPr lang="en-US" sz="1400" b="1" dirty="0">
                <a:solidFill>
                  <a:srgbClr val="0F69C3"/>
                </a:solidFill>
                <a:latin typeface="Consolas" panose="020B0609020204030204" pitchFamily="49" charset="0"/>
              </a:rPr>
              <a:t>#</a:t>
            </a:r>
            <a:r>
              <a:rPr lang="en-US" sz="1400" b="1" dirty="0" err="1">
                <a:solidFill>
                  <a:srgbClr val="0F69C3"/>
                </a:solidFill>
                <a:latin typeface="Consolas" panose="020B0609020204030204" pitchFamily="49" charset="0"/>
              </a:rPr>
              <a:t>outputStruct</a:t>
            </a:r>
            <a:r>
              <a:rPr lang="en-US" sz="1400" b="1" dirty="0">
                <a:solidFill>
                  <a:srgbClr val="0F69C3"/>
                </a:solidFill>
                <a:latin typeface="Consolas" panose="020B0609020204030204" pitchFamily="49" charset="0"/>
              </a:rPr>
              <a:t>#</a:t>
            </a:r>
            <a: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  <a:t>"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  <a:t>          name="</a:t>
            </a:r>
            <a:r>
              <a:rPr lang="en-US" sz="1400" b="1" dirty="0" err="1">
                <a:solidFill>
                  <a:srgbClr val="0F69C3"/>
                </a:solidFill>
                <a:latin typeface="Consolas" panose="020B0609020204030204" pitchFamily="49" charset="0"/>
              </a:rPr>
              <a:t>myBook</a:t>
            </a:r>
            <a:r>
              <a:rPr lang="en-US" sz="1400" dirty="0">
                <a:solidFill>
                  <a:srgbClr val="0F69C3"/>
                </a:solidFill>
                <a:latin typeface="Consolas" panose="020B0609020204030204" pitchFamily="49" charset="0"/>
              </a:rPr>
              <a:t>"&gt;</a:t>
            </a:r>
            <a:br>
              <a:rPr 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&lt;/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cfif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E4BB77-5677-46A0-B2AA-675FA5B9BE7F}"/>
              </a:ext>
            </a:extLst>
          </p:cNvPr>
          <p:cNvSpPr/>
          <p:nvPr/>
        </p:nvSpPr>
        <p:spPr>
          <a:xfrm>
            <a:off x="6323682" y="1842143"/>
            <a:ext cx="3263666" cy="562264"/>
          </a:xfrm>
          <a:prstGeom prst="roundRect">
            <a:avLst>
              <a:gd name="adj" fmla="val 2941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587356-EFFE-46DA-9DE8-25BDF54A74C1}"/>
              </a:ext>
            </a:extLst>
          </p:cNvPr>
          <p:cNvSpPr/>
          <p:nvPr/>
        </p:nvSpPr>
        <p:spPr>
          <a:xfrm>
            <a:off x="6539346" y="2421545"/>
            <a:ext cx="5190835" cy="1428208"/>
          </a:xfrm>
          <a:prstGeom prst="roundRect">
            <a:avLst>
              <a:gd name="adj" fmla="val 1841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875159-E859-4B27-A373-E5D644EED281}"/>
              </a:ext>
            </a:extLst>
          </p:cNvPr>
          <p:cNvSpPr/>
          <p:nvPr/>
        </p:nvSpPr>
        <p:spPr>
          <a:xfrm>
            <a:off x="6539347" y="4030981"/>
            <a:ext cx="5190834" cy="763118"/>
          </a:xfrm>
          <a:prstGeom prst="roundRect">
            <a:avLst>
              <a:gd name="adj" fmla="val 2143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0E9922-462D-4E4C-BC2D-37E0008D32DC}"/>
              </a:ext>
            </a:extLst>
          </p:cNvPr>
          <p:cNvSpPr/>
          <p:nvPr/>
        </p:nvSpPr>
        <p:spPr>
          <a:xfrm>
            <a:off x="6549973" y="4975327"/>
            <a:ext cx="5180208" cy="1455917"/>
          </a:xfrm>
          <a:prstGeom prst="roundRect">
            <a:avLst>
              <a:gd name="adj" fmla="val 1444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62CA8-2B86-49FA-A25D-F80F5ACF9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cfpdf</a:t>
            </a:r>
            <a:r>
              <a:rPr lang="en-US" dirty="0"/>
              <a:t> process </a:t>
            </a:r>
            <a:r>
              <a:rPr lang="en-US" dirty="0" err="1"/>
              <a:t>ddx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DE8A7-28BE-4FCF-8D13-509B63429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50"/>
            <a:ext cx="5534636" cy="47101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Another thing to remember:  </a:t>
            </a:r>
            <a:br>
              <a:rPr lang="en-US" dirty="0"/>
            </a:br>
            <a:r>
              <a:rPr lang="en-US" dirty="0"/>
              <a:t>You can only use fonts installed</a:t>
            </a:r>
            <a:br>
              <a:rPr lang="en-US" dirty="0"/>
            </a:br>
            <a:r>
              <a:rPr lang="en-US" b="1" i="1" dirty="0"/>
              <a:t>on the server </a:t>
            </a:r>
            <a:r>
              <a:rPr lang="en-US" dirty="0"/>
              <a:t>for text that is </a:t>
            </a:r>
            <a:br>
              <a:rPr lang="en-US" dirty="0"/>
            </a:br>
            <a:r>
              <a:rPr lang="en-US" dirty="0"/>
              <a:t>rendered by means of </a:t>
            </a:r>
            <a:r>
              <a:rPr lang="en-US" dirty="0" err="1"/>
              <a:t>ddx</a:t>
            </a:r>
            <a:r>
              <a:rPr lang="en-US" dirty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(Headers, footers, etc.)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65689E7-6AA9-4A0A-808F-205B045F1378}"/>
              </a:ext>
            </a:extLst>
          </p:cNvPr>
          <p:cNvGrpSpPr/>
          <p:nvPr/>
        </p:nvGrpSpPr>
        <p:grpSpPr>
          <a:xfrm>
            <a:off x="6180463" y="1642084"/>
            <a:ext cx="5816906" cy="4615221"/>
            <a:chOff x="6372837" y="1632278"/>
            <a:chExt cx="5534636" cy="44629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CB9D8-8F68-40CB-8FFC-6A9997FC5B7E}"/>
                </a:ext>
              </a:extLst>
            </p:cNvPr>
            <p:cNvSpPr/>
            <p:nvPr/>
          </p:nvSpPr>
          <p:spPr>
            <a:xfrm>
              <a:off x="6372837" y="1632278"/>
              <a:ext cx="5534636" cy="446294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30000"/>
                </a:lnSpc>
              </a:pPr>
              <a:endParaRPr lang="en-US" sz="14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&lt;!--- List installed fonts ---&gt;</a:t>
              </a:r>
            </a:p>
            <a:p>
              <a:pPr>
                <a:lnSpc>
                  <a:spcPct val="130000"/>
                </a:lnSpc>
              </a:pP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&lt;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cfset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adminObj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= 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createObject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("Component", </a:t>
              </a:r>
              <a:b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                "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cfide.adminapi.administrator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")&gt;</a:t>
              </a:r>
            </a:p>
            <a:p>
              <a:pPr>
                <a:lnSpc>
                  <a:spcPct val="130000"/>
                </a:lnSpc>
              </a:pPr>
              <a:r>
                <a:rPr lang="en-US" sz="1500" dirty="0">
                  <a:solidFill>
                    <a:schemeClr val="bg1">
                      <a:lumMod val="50000"/>
                    </a:schemeClr>
                  </a:solidFill>
                  <a:latin typeface="Consolas" panose="020B0609020204030204" pitchFamily="49" charset="0"/>
                </a:rPr>
                <a:t>&lt;!--- change to use your CF Admin password ---&gt;</a:t>
              </a:r>
            </a:p>
            <a:p>
              <a:pPr>
                <a:lnSpc>
                  <a:spcPct val="130000"/>
                </a:lnSpc>
              </a:pP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&lt;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cfset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adminObj.login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("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yourpass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")&gt;</a:t>
              </a:r>
            </a:p>
            <a:p>
              <a:pPr>
                <a:lnSpc>
                  <a:spcPct val="130000"/>
                </a:lnSpc>
              </a:pP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&lt;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cfset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rtService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= 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createObject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("component", </a:t>
              </a:r>
              <a:b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</a:b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                 "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cfide.adminapi.runtime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")&gt;</a:t>
              </a:r>
            </a:p>
            <a:p>
              <a:pPr>
                <a:lnSpc>
                  <a:spcPct val="130000"/>
                </a:lnSpc>
              </a:pP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&lt;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cfset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fonts = 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rtService.getFonts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()&gt;</a:t>
              </a:r>
            </a:p>
            <a:p>
              <a:pPr>
                <a:lnSpc>
                  <a:spcPct val="130000"/>
                </a:lnSpc>
              </a:pP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&lt;</a:t>
              </a:r>
              <a:r>
                <a:rPr lang="en-US" sz="1500" dirty="0" err="1">
                  <a:solidFill>
                    <a:schemeClr val="tx1"/>
                  </a:solidFill>
                  <a:latin typeface="Consolas" panose="020B0609020204030204" pitchFamily="49" charset="0"/>
                </a:rPr>
                <a:t>cfdump</a:t>
              </a:r>
              <a:r>
                <a:rPr lang="en-US" sz="15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var="#fonts#"&gt;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986621-023E-49E5-9F9D-5C90C77F3A4C}"/>
                </a:ext>
              </a:extLst>
            </p:cNvPr>
            <p:cNvSpPr txBox="1"/>
            <p:nvPr/>
          </p:nvSpPr>
          <p:spPr>
            <a:xfrm>
              <a:off x="6518246" y="5236097"/>
              <a:ext cx="53892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Courtesy of Tim Cunningham, </a:t>
              </a:r>
              <a:r>
                <a:rPr lang="en-US" sz="1200" dirty="0">
                  <a:hlinkClick r:id="rId2"/>
                </a:rPr>
                <a:t>https://gist.github.com/timcunningham/3794186</a:t>
              </a:r>
              <a:r>
                <a:rPr lang="en-US" sz="12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2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213D-A0FF-41F8-A2C2-E8F27116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A8F2A-C252-4AFA-9859-0A4A1D6D1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attempting to do DDX, read Adobe online docs!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hlinkClick r:id="rId2"/>
              </a:rPr>
              <a:t>https://helpx.adobe.com/coldfusion/cfml-reference/coldfusion-tags/tags-p-q/cfpdf.html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>
              <a:hlinkClick r:id="rId2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hlinkClick r:id="rId2"/>
              </a:rPr>
              <a:t>https://helpx.adobe.com/coldfusion/developing-applications/working-with-documents-charts-and-reports/assembling-pdf-documents/using-ddx-to-perform-advanced-tasks.html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8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4AF5E5-4A0D-4E44-AD26-967F5A69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cfpdf</a:t>
            </a:r>
            <a:r>
              <a:rPr lang="en-US" dirty="0"/>
              <a:t>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C0E3F-A250-4762-91EA-C07A9CA41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Quick demo: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Log into </a:t>
            </a:r>
            <a:r>
              <a:rPr lang="en-US" dirty="0">
                <a:hlinkClick r:id="rId2"/>
              </a:rPr>
              <a:t>http://training.latreia.com</a:t>
            </a:r>
            <a:r>
              <a:rPr lang="en-US" dirty="0"/>
              <a:t> as </a:t>
            </a:r>
            <a:r>
              <a:rPr lang="en-US" dirty="0" err="1"/>
              <a:t>cfug</a:t>
            </a:r>
            <a:r>
              <a:rPr lang="en-US" dirty="0"/>
              <a:t> / </a:t>
            </a:r>
            <a:r>
              <a:rPr lang="en-US" dirty="0" err="1"/>
              <a:t>seattle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My courses &gt; Fun with PDF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Click ‘</a:t>
            </a:r>
            <a:r>
              <a:rPr lang="en-US" dirty="0" err="1"/>
              <a:t>eyecon</a:t>
            </a:r>
            <a:r>
              <a:rPr lang="en-US" dirty="0"/>
              <a:t>’ on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cfpdf</a:t>
            </a:r>
            <a:r>
              <a:rPr lang="en-US" dirty="0"/>
              <a:t> to expand the topic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Click on </a:t>
            </a:r>
            <a:r>
              <a:rPr lang="en-US" dirty="0">
                <a:hlinkClick r:id="rId3"/>
              </a:rPr>
              <a:t>demo of </a:t>
            </a:r>
            <a:r>
              <a:rPr lang="en-US" dirty="0" err="1">
                <a:hlinkClick r:id="rId3"/>
              </a:rPr>
              <a:t>cfpdf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Enter your name</a:t>
            </a:r>
          </a:p>
          <a:p>
            <a:pPr>
              <a:lnSpc>
                <a:spcPct val="120000"/>
              </a:lnSpc>
            </a:pPr>
            <a:r>
              <a:rPr lang="en-US" dirty="0"/>
              <a:t>Click button ‘Build the brochure!’</a:t>
            </a:r>
          </a:p>
        </p:txBody>
      </p:sp>
    </p:spTree>
    <p:extLst>
      <p:ext uri="{BB962C8B-B14F-4D97-AF65-F5344CB8AC3E}">
        <p14:creationId xmlns:p14="http://schemas.microsoft.com/office/powerpoint/2010/main" val="42467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63F02F-DB52-4867-8F2E-BF51AB5E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843087"/>
          </a:xfrm>
        </p:spPr>
        <p:txBody>
          <a:bodyPr anchor="b"/>
          <a:lstStyle/>
          <a:p>
            <a:pPr algn="ctr"/>
            <a:r>
              <a:rPr lang="en-US" dirty="0" err="1"/>
              <a:t>cfpdfform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FA8085-5DB5-4354-BCD7-8E3654E38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14751"/>
            <a:ext cx="10515600" cy="466724"/>
          </a:xfrm>
        </p:spPr>
        <p:txBody>
          <a:bodyPr/>
          <a:lstStyle/>
          <a:p>
            <a:r>
              <a:rPr lang="en-US" dirty="0"/>
              <a:t>Data into and out of PDF forms</a:t>
            </a:r>
          </a:p>
        </p:txBody>
      </p:sp>
    </p:spTree>
    <p:extLst>
      <p:ext uri="{BB962C8B-B14F-4D97-AF65-F5344CB8AC3E}">
        <p14:creationId xmlns:p14="http://schemas.microsoft.com/office/powerpoint/2010/main" val="24038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9D66-C44B-4CBD-AB86-31FC2D5EF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cfpdfform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9B055-8BD8-4A21-94EE-9B0D801E1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2000"/>
              </a:lnSpc>
            </a:pPr>
            <a:r>
              <a:rPr lang="en-US" dirty="0"/>
              <a:t>PDF forms can be a great way</a:t>
            </a:r>
            <a:br>
              <a:rPr lang="en-US" dirty="0"/>
            </a:br>
            <a:r>
              <a:rPr lang="en-US" dirty="0"/>
              <a:t>to capture data offline</a:t>
            </a:r>
          </a:p>
          <a:p>
            <a:pPr lvl="1">
              <a:lnSpc>
                <a:spcPct val="102000"/>
              </a:lnSpc>
            </a:pPr>
            <a:r>
              <a:rPr lang="en-US" dirty="0"/>
              <a:t>Ingest data online</a:t>
            </a:r>
          </a:p>
          <a:p>
            <a:pPr>
              <a:lnSpc>
                <a:spcPct val="102000"/>
              </a:lnSpc>
            </a:pPr>
            <a:r>
              <a:rPr lang="en-US" dirty="0"/>
              <a:t>Forms are ubiquitous</a:t>
            </a:r>
          </a:p>
          <a:p>
            <a:pPr>
              <a:lnSpc>
                <a:spcPct val="102000"/>
              </a:lnSpc>
            </a:pPr>
            <a:r>
              <a:rPr lang="en-US" dirty="0"/>
              <a:t>Many applications, from HR </a:t>
            </a:r>
            <a:br>
              <a:rPr lang="en-US" dirty="0"/>
            </a:br>
            <a:r>
              <a:rPr lang="en-US" dirty="0"/>
              <a:t>forms to surveys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CA08FB-7A94-466D-B1F2-50922A32B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93913"/>
            <a:ext cx="5379229" cy="3603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305160-E028-4EAE-A198-6AE11D958C33}"/>
              </a:ext>
            </a:extLst>
          </p:cNvPr>
          <p:cNvSpPr txBox="1"/>
          <p:nvPr/>
        </p:nvSpPr>
        <p:spPr>
          <a:xfrm>
            <a:off x="6210298" y="4899171"/>
            <a:ext cx="504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Portion of GIROA PDF – Reintegration / Government ID Card Application</a:t>
            </a:r>
            <a:br>
              <a:rPr lang="en-US" sz="1200" dirty="0"/>
            </a:br>
            <a:r>
              <a:rPr lang="en-US" sz="1200" i="1" dirty="0"/>
              <a:t>(individual from a village in Shahidi </a:t>
            </a:r>
            <a:r>
              <a:rPr lang="en-US" sz="1200" i="1" dirty="0" err="1"/>
              <a:t>Hassas</a:t>
            </a:r>
            <a:r>
              <a:rPr lang="en-US" sz="1200" i="1" dirty="0"/>
              <a:t> district of </a:t>
            </a:r>
            <a:r>
              <a:rPr lang="en-US" sz="1200" i="1" dirty="0" err="1"/>
              <a:t>Uruzgan</a:t>
            </a:r>
            <a:r>
              <a:rPr lang="en-US" sz="1200" i="1" dirty="0"/>
              <a:t> Province)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46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C359-A316-4F51-ADAB-0AD1A523F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cfpdfform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8CCD0-778B-4958-AE5C-8F4D6464E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50"/>
            <a:ext cx="5257800" cy="47101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Populate fields on PDF forms</a:t>
            </a:r>
          </a:p>
          <a:p>
            <a:pPr>
              <a:lnSpc>
                <a:spcPct val="120000"/>
              </a:lnSpc>
            </a:pPr>
            <a:r>
              <a:rPr lang="en-US" dirty="0"/>
              <a:t>Read data from PDF forms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XFA or FDF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Store in CF struct or file</a:t>
            </a:r>
          </a:p>
          <a:p>
            <a:pPr>
              <a:lnSpc>
                <a:spcPct val="120000"/>
              </a:lnSpc>
            </a:pPr>
            <a:r>
              <a:rPr lang="en-US" dirty="0"/>
              <a:t>&lt;</a:t>
            </a:r>
            <a:r>
              <a:rPr lang="en-US" dirty="0" err="1"/>
              <a:t>cfpdfformparam</a:t>
            </a:r>
            <a:r>
              <a:rPr lang="en-US" dirty="0"/>
              <a:t>&gt;</a:t>
            </a:r>
            <a:br>
              <a:rPr lang="en-US" dirty="0"/>
            </a:br>
            <a:r>
              <a:rPr lang="en-US" sz="2400" i="1" dirty="0"/>
              <a:t>(for filling out forms, maps</a:t>
            </a:r>
            <a:br>
              <a:rPr lang="en-US" sz="2400" i="1" dirty="0"/>
            </a:br>
            <a:r>
              <a:rPr lang="en-US" sz="2400" i="1" dirty="0"/>
              <a:t>PDF form field to CF variable)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DB26CF-92CF-4A99-B4E4-6D0DD606C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20" y="1616419"/>
            <a:ext cx="6309360" cy="33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445C053-769F-495F-9ABA-414F143E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901" y="990600"/>
            <a:ext cx="2083596" cy="20339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D27B64-05D8-4667-A8B7-6D7EA8EDA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266" y="3650061"/>
            <a:ext cx="3035208" cy="1333030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4E8936A8-E4A5-41E7-905A-90DE1F948327}"/>
              </a:ext>
            </a:extLst>
          </p:cNvPr>
          <p:cNvSpPr/>
          <p:nvPr/>
        </p:nvSpPr>
        <p:spPr>
          <a:xfrm>
            <a:off x="8373871" y="3048857"/>
            <a:ext cx="2825998" cy="2825998"/>
          </a:xfrm>
          <a:prstGeom prst="noSmoking">
            <a:avLst>
              <a:gd name="adj" fmla="val 10319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B6FAA-D17E-4216-BCF8-ED4C6BCE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cfpdfform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74164-1A39-4418-86F2-0B9BE865A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1519"/>
            <a:ext cx="6597073" cy="4710113"/>
          </a:xfrm>
        </p:spPr>
        <p:txBody>
          <a:bodyPr/>
          <a:lstStyle/>
          <a:p>
            <a:pPr>
              <a:lnSpc>
                <a:spcPct val="102000"/>
              </a:lnSpc>
            </a:pPr>
            <a:r>
              <a:rPr lang="en-US" dirty="0"/>
              <a:t>Sadly, not in </a:t>
            </a:r>
            <a:r>
              <a:rPr lang="en-US" dirty="0" err="1"/>
              <a:t>Lucee</a:t>
            </a:r>
            <a:endParaRPr lang="en-US" dirty="0"/>
          </a:p>
          <a:p>
            <a:pPr>
              <a:lnSpc>
                <a:spcPct val="102000"/>
              </a:lnSpc>
            </a:pPr>
            <a:r>
              <a:rPr lang="en-US" dirty="0" err="1"/>
              <a:t>Ortus</a:t>
            </a:r>
            <a:r>
              <a:rPr lang="en-US" dirty="0"/>
              <a:t> has an extension</a:t>
            </a:r>
          </a:p>
          <a:p>
            <a:pPr lvl="1">
              <a:lnSpc>
                <a:spcPct val="102000"/>
              </a:lnSpc>
            </a:pPr>
            <a:r>
              <a:rPr lang="en-US" dirty="0"/>
              <a:t>Pricey but if you need it…</a:t>
            </a:r>
          </a:p>
          <a:p>
            <a:pPr lvl="1">
              <a:lnSpc>
                <a:spcPct val="102000"/>
              </a:lnSpc>
            </a:pPr>
            <a:r>
              <a:rPr lang="en-US" dirty="0">
                <a:hlinkClick r:id="rId4"/>
              </a:rPr>
              <a:t>https://www.ortussolutions.com/products/ortuspdf</a:t>
            </a:r>
            <a:r>
              <a:rPr lang="en-US" dirty="0"/>
              <a:t> </a:t>
            </a:r>
          </a:p>
        </p:txBody>
      </p:sp>
      <p:pic>
        <p:nvPicPr>
          <p:cNvPr id="1028" name="Picture 4" descr="https://www.ortussolutions.com/__media/ortuspdf-185-logo.png">
            <a:extLst>
              <a:ext uri="{FF2B5EF4-FFF2-40B4-BE49-F238E27FC236}">
                <a16:creationId xmlns:a16="http://schemas.microsoft.com/office/drawing/2014/main" id="{E9FE7F40-4B59-486C-A291-EBCD94CA1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01" y="3429000"/>
            <a:ext cx="2085110" cy="20851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72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5921-9005-4311-8A50-C31D942D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cfpdfform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AB807-AE88-416C-AD36-E8CC07272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6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rgbClr val="0F69C3"/>
                </a:solidFill>
                <a:latin typeface="Consolas" panose="020B0609020204030204" pitchFamily="49" charset="0"/>
              </a:rPr>
              <a:t>&lt;</a:t>
            </a:r>
            <a:r>
              <a:rPr lang="en-US" sz="1600" b="1" dirty="0" err="1">
                <a:solidFill>
                  <a:srgbClr val="0F69C3"/>
                </a:solidFill>
                <a:latin typeface="Consolas" panose="020B0609020204030204" pitchFamily="49" charset="0"/>
              </a:rPr>
              <a:t>cfpdfform</a:t>
            </a:r>
            <a:r>
              <a:rPr lang="en-US" sz="1600" b="1" dirty="0">
                <a:solidFill>
                  <a:srgbClr val="0F69C3"/>
                </a:solidFill>
                <a:latin typeface="Consolas" panose="020B0609020204030204" pitchFamily="49" charset="0"/>
              </a:rPr>
              <a:t> source="</a:t>
            </a:r>
            <a:r>
              <a:rPr lang="en-US" sz="1600" b="1" dirty="0">
                <a:solidFill>
                  <a:srgbClr val="EE6000"/>
                </a:solidFill>
                <a:latin typeface="Consolas" panose="020B0609020204030204" pitchFamily="49" charset="0"/>
              </a:rPr>
              <a:t>#</a:t>
            </a:r>
            <a:r>
              <a:rPr lang="en-US" sz="16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demoFile</a:t>
            </a:r>
            <a:r>
              <a:rPr lang="en-US" sz="1600" b="1" dirty="0">
                <a:solidFill>
                  <a:srgbClr val="EE6000"/>
                </a:solidFill>
                <a:latin typeface="Consolas" panose="020B0609020204030204" pitchFamily="49" charset="0"/>
              </a:rPr>
              <a:t>#</a:t>
            </a:r>
            <a:r>
              <a:rPr lang="en-US" sz="1600" b="1" dirty="0">
                <a:solidFill>
                  <a:srgbClr val="0F69C3"/>
                </a:solidFill>
                <a:latin typeface="Consolas" panose="020B0609020204030204" pitchFamily="49" charset="0"/>
              </a:rPr>
              <a:t>" result="</a:t>
            </a:r>
            <a:r>
              <a:rPr lang="en-US" sz="16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resultStruct</a:t>
            </a:r>
            <a:r>
              <a:rPr lang="en-US" sz="1600" b="1" dirty="0">
                <a:solidFill>
                  <a:srgbClr val="0F69C3"/>
                </a:solidFill>
                <a:latin typeface="Consolas" panose="020B0609020204030204" pitchFamily="49" charset="0"/>
              </a:rPr>
              <a:t>" action="read"/&gt;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&lt;</a:t>
            </a:r>
            <a:r>
              <a:rPr lang="en-US" sz="1600" b="1" dirty="0" err="1">
                <a:latin typeface="Consolas" panose="020B0609020204030204" pitchFamily="49" charset="0"/>
              </a:rPr>
              <a:t>cfscript</a:t>
            </a:r>
            <a:r>
              <a:rPr lang="en-US" sz="1600" b="1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/* WHITE LIST: No matter what is in the form file, only use input elements we trust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Appearance, Comments, Content, Delivery, Examples, Interest, Presenter, Title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  Only Title is required */    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// String fields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   if(</a:t>
            </a:r>
            <a:r>
              <a:rPr lang="en-US" sz="1600" dirty="0" err="1">
                <a:latin typeface="Consolas" panose="020B0609020204030204" pitchFamily="49" charset="0"/>
              </a:rPr>
              <a:t>structKeyExists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resultStruct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EE6000"/>
                </a:solidFill>
                <a:latin typeface="Consolas" panose="020B0609020204030204" pitchFamily="49" charset="0"/>
              </a:rPr>
              <a:t>'Title'</a:t>
            </a:r>
            <a:r>
              <a:rPr lang="en-US" sz="1600" b="1" dirty="0">
                <a:latin typeface="Consolas" panose="020B0609020204030204" pitchFamily="49" charset="0"/>
              </a:rPr>
              <a:t>) &amp;&amp; </a:t>
            </a:r>
            <a:r>
              <a:rPr lang="en-US" sz="1600" b="1" dirty="0" err="1">
                <a:latin typeface="Consolas" panose="020B0609020204030204" pitchFamily="49" charset="0"/>
              </a:rPr>
              <a:t>isValid</a:t>
            </a:r>
            <a:r>
              <a:rPr lang="en-US" sz="1600" b="1" dirty="0">
                <a:latin typeface="Consolas" panose="020B0609020204030204" pitchFamily="49" charset="0"/>
              </a:rPr>
              <a:t>("string", </a:t>
            </a:r>
            <a:r>
              <a:rPr lang="en-US" sz="16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resultStruct.Title</a:t>
            </a:r>
            <a:r>
              <a:rPr lang="en-US" sz="1600" b="1" dirty="0">
                <a:latin typeface="Consolas" panose="020B0609020204030204" pitchFamily="49" charset="0"/>
              </a:rPr>
              <a:t>) ) {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   </a:t>
            </a:r>
            <a:r>
              <a:rPr lang="en-US" sz="1600" dirty="0">
                <a:latin typeface="Consolas" panose="020B0609020204030204" pitchFamily="49" charset="0"/>
              </a:rPr>
              <a:t>Title = </a:t>
            </a:r>
            <a:r>
              <a:rPr lang="en-US" sz="1600" dirty="0" err="1">
                <a:latin typeface="Consolas" panose="020B0609020204030204" pitchFamily="49" charset="0"/>
              </a:rPr>
              <a:t>encodeForHTML</a:t>
            </a:r>
            <a:r>
              <a:rPr lang="en-US" sz="1600" b="1" dirty="0"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EE6000"/>
                </a:solidFill>
                <a:latin typeface="Consolas" panose="020B0609020204030204" pitchFamily="49" charset="0"/>
              </a:rPr>
              <a:t>resultStruct.Title</a:t>
            </a:r>
            <a:r>
              <a:rPr lang="en-US" sz="1600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}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	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Kozuka Mincho Pr6N B" panose="02020800000000000000" pitchFamily="18" charset="-128"/>
                <a:cs typeface="Times New Roman" panose="02020603050405020304" pitchFamily="18" charset="0"/>
              </a:rPr>
              <a:t>…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Kozuka Mincho Pr6N B" panose="02020800000000000000" pitchFamily="18" charset="-128"/>
                <a:cs typeface="Times New Roman" panose="02020603050405020304" pitchFamily="18" charset="0"/>
              </a:rPr>
              <a:t>etc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Kozuka Mincho Pr6N B" panose="02020800000000000000" pitchFamily="18" charset="-128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&lt;/</a:t>
            </a:r>
            <a:r>
              <a:rPr lang="en-US" sz="1600" b="1" dirty="0" err="1">
                <a:latin typeface="Consolas" panose="020B0609020204030204" pitchFamily="49" charset="0"/>
              </a:rPr>
              <a:t>cfscript</a:t>
            </a:r>
            <a:r>
              <a:rPr lang="en-US" sz="1600" b="1" dirty="0">
                <a:latin typeface="Consolas" panose="020B0609020204030204" pitchFamily="49" charset="0"/>
              </a:rPr>
              <a:t>&gt;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2A2FCCA-303D-474B-96E1-B3A0376BF41B}"/>
              </a:ext>
            </a:extLst>
          </p:cNvPr>
          <p:cNvSpPr/>
          <p:nvPr/>
        </p:nvSpPr>
        <p:spPr>
          <a:xfrm>
            <a:off x="4252511" y="5177928"/>
            <a:ext cx="7546554" cy="1399142"/>
          </a:xfrm>
          <a:prstGeom prst="wedgeRectCallout">
            <a:avLst>
              <a:gd name="adj1" fmla="val -56892"/>
              <a:gd name="adj2" fmla="val -104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ALERT: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PDF Form fields can contain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anything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conceivably could be used as an attack vector. Scrub all field values and compare to a whitelist before doing anything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70850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ColdFusion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Adobe ColdFusion Summit 2018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Hard Rock Hotel and Casino – Las Vegas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October 1</a:t>
            </a:r>
            <a:r>
              <a:rPr lang="en-US" sz="2000" baseline="30000" dirty="0"/>
              <a:t>st</a:t>
            </a:r>
            <a:r>
              <a:rPr lang="en-US" sz="2000" dirty="0"/>
              <a:t> – 3</a:t>
            </a:r>
            <a:r>
              <a:rPr lang="en-US" sz="2000" baseline="30000" dirty="0"/>
              <a:t>rd</a:t>
            </a:r>
            <a:r>
              <a:rPr lang="en-US" sz="20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Register at </a:t>
            </a:r>
            <a:r>
              <a:rPr lang="en-US" sz="2000" dirty="0">
                <a:hlinkClick r:id="rId3"/>
              </a:rPr>
              <a:t>https://cfsummit.adobeevents.com/register/</a:t>
            </a:r>
            <a:r>
              <a:rPr lang="en-US" sz="2000" dirty="0"/>
              <a:t> 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Announce Pricing (until Jun 30th) - $249.00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Advance Pricing (until Aug 31st)  - $349.00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Full Price (Sep 1 to Oct 3rd) - $399.00 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937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4AF5E5-4A0D-4E44-AD26-967F5A69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cfpdfform</a:t>
            </a:r>
            <a:r>
              <a:rPr lang="en-US" dirty="0"/>
              <a:t> example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C0E3F-A250-4762-91EA-C07A9CA41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Open Sans" panose="020B0606030504020204"/>
              </a:rPr>
              <a:t>Quick demo: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</a:rPr>
              <a:t>Log into </a:t>
            </a:r>
            <a:r>
              <a:rPr lang="en-US" dirty="0">
                <a:latin typeface="Open Sans" panose="020B0606030504020204"/>
                <a:hlinkClick r:id="rId2"/>
              </a:rPr>
              <a:t>http://training.latreia.com</a:t>
            </a:r>
            <a:r>
              <a:rPr lang="en-US" dirty="0">
                <a:latin typeface="Open Sans" panose="020B0606030504020204"/>
              </a:rPr>
              <a:t> as </a:t>
            </a:r>
            <a:r>
              <a:rPr lang="en-US" dirty="0" err="1">
                <a:latin typeface="Open Sans" panose="020B0606030504020204"/>
              </a:rPr>
              <a:t>cfug</a:t>
            </a:r>
            <a:r>
              <a:rPr lang="en-US" dirty="0">
                <a:latin typeface="Open Sans" panose="020B0606030504020204"/>
              </a:rPr>
              <a:t> / </a:t>
            </a:r>
            <a:r>
              <a:rPr lang="en-US" dirty="0" err="1">
                <a:latin typeface="Open Sans" panose="020B0606030504020204"/>
              </a:rPr>
              <a:t>seattle</a:t>
            </a:r>
            <a:endParaRPr lang="en-US" dirty="0">
              <a:latin typeface="Open Sans" panose="020B0606030504020204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</a:rPr>
              <a:t>My courses &gt; Fun with PDF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</a:rPr>
              <a:t>Click ‘</a:t>
            </a:r>
            <a:r>
              <a:rPr lang="en-US" dirty="0" err="1">
                <a:latin typeface="Open Sans" panose="020B0606030504020204"/>
              </a:rPr>
              <a:t>eyecon</a:t>
            </a:r>
            <a:r>
              <a:rPr lang="en-US" dirty="0">
                <a:latin typeface="Open Sans" panose="020B0606030504020204"/>
              </a:rPr>
              <a:t>’ on </a:t>
            </a:r>
            <a:r>
              <a:rPr lang="en-US" dirty="0" err="1">
                <a:latin typeface="Open Sans" panose="020B0606030504020204"/>
                <a:cs typeface="Segoe UI Semibold" panose="020B0702040204020203" pitchFamily="34" charset="0"/>
              </a:rPr>
              <a:t>cfpdfform</a:t>
            </a:r>
            <a:r>
              <a:rPr lang="en-US" dirty="0">
                <a:latin typeface="Open Sans" panose="020B0606030504020204"/>
              </a:rPr>
              <a:t> to expand the topic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</a:rPr>
              <a:t>Click </a:t>
            </a:r>
            <a:r>
              <a:rPr lang="en-US" dirty="0"/>
              <a:t>on </a:t>
            </a:r>
            <a:r>
              <a:rPr lang="en-US" dirty="0">
                <a:hlinkClick r:id="rId3"/>
              </a:rPr>
              <a:t>demo of </a:t>
            </a:r>
            <a:r>
              <a:rPr lang="en-US" dirty="0" err="1">
                <a:hlinkClick r:id="rId3"/>
              </a:rPr>
              <a:t>cfpdfform</a:t>
            </a:r>
            <a:r>
              <a:rPr lang="en-US" dirty="0">
                <a:latin typeface="Open Sans" panose="020B0606030504020204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</a:rPr>
              <a:t>Download form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</a:rPr>
              <a:t>Fill out and save </a:t>
            </a:r>
            <a:r>
              <a:rPr lang="en-US" i="1" dirty="0">
                <a:latin typeface="Open Sans" panose="020B0606030504020204"/>
              </a:rPr>
              <a:t>(open in Acrobat)</a:t>
            </a:r>
            <a:endParaRPr lang="en-US" dirty="0">
              <a:latin typeface="Open Sans" panose="020B0606030504020204"/>
            </a:endParaRPr>
          </a:p>
          <a:p>
            <a:pPr lvl="1">
              <a:lnSpc>
                <a:spcPct val="120000"/>
              </a:lnSpc>
            </a:pPr>
            <a:r>
              <a:rPr lang="en-US" dirty="0">
                <a:latin typeface="Open Sans" panose="020B0606030504020204"/>
              </a:rPr>
              <a:t>Upload form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Open Sans" panose="020B0606030504020204"/>
              </a:rPr>
              <a:t>Click button ‘Ingest data!’</a:t>
            </a:r>
          </a:p>
        </p:txBody>
      </p:sp>
    </p:spTree>
    <p:extLst>
      <p:ext uri="{BB962C8B-B14F-4D97-AF65-F5344CB8AC3E}">
        <p14:creationId xmlns:p14="http://schemas.microsoft.com/office/powerpoint/2010/main" val="2804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0A4B-23A7-4E27-B52E-363225281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61FB-0802-4FBA-91C0-B852C822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Questions?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Anyone?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Bueller?</a:t>
            </a:r>
          </a:p>
        </p:txBody>
      </p:sp>
    </p:spTree>
    <p:extLst>
      <p:ext uri="{BB962C8B-B14F-4D97-AF65-F5344CB8AC3E}">
        <p14:creationId xmlns:p14="http://schemas.microsoft.com/office/powerpoint/2010/main" val="31993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ED45C-BCBD-4D01-A83E-17B85CF4D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19205-8A64-4D3B-88D0-43E6EC32D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Training Portal – This was an experiment, so may not leave up indefinitely.  Feel free to grab what you can.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hlinkClick r:id="rId2"/>
              </a:rPr>
              <a:t>http://training.Latreia.com</a:t>
            </a:r>
            <a:r>
              <a:rPr lang="en-US" dirty="0"/>
              <a:t> </a:t>
            </a:r>
          </a:p>
          <a:p>
            <a:pPr>
              <a:lnSpc>
                <a:spcPct val="120000"/>
              </a:lnSpc>
            </a:pPr>
            <a:r>
              <a:rPr lang="en-US" dirty="0"/>
              <a:t>Email me with questions any time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 </a:t>
            </a:r>
            <a:r>
              <a:rPr lang="en-US" u="sng" dirty="0">
                <a:solidFill>
                  <a:srgbClr val="0F69C3"/>
                </a:solidFill>
              </a:rPr>
              <a:t>jim@Latreia.com</a:t>
            </a:r>
          </a:p>
        </p:txBody>
      </p:sp>
    </p:spTree>
    <p:extLst>
      <p:ext uri="{BB962C8B-B14F-4D97-AF65-F5344CB8AC3E}">
        <p14:creationId xmlns:p14="http://schemas.microsoft.com/office/powerpoint/2010/main" val="9630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D12E63F-8A7F-4D69-8BBD-9B0DCA84A93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990939"/>
            <a:ext cx="5172075" cy="48121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EAD4DE9E-6D48-4EE6-9059-39803B1D5E6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82611" y="927131"/>
            <a:ext cx="3559946" cy="1846556"/>
          </a:xfrm>
          <a:prstGeom prst="wedgeEllipseCallout">
            <a:avLst>
              <a:gd name="adj1" fmla="val -59030"/>
              <a:gd name="adj2" fmla="val 70910"/>
            </a:avLst>
          </a:prstGeom>
          <a:gradFill flip="none" rotWithShape="1">
            <a:gsLst>
              <a:gs pos="0">
                <a:schemeClr val="tx1"/>
              </a:gs>
              <a:gs pos="79000">
                <a:schemeClr val="tx1">
                  <a:shade val="67500"/>
                  <a:satMod val="115000"/>
                </a:schemeClr>
              </a:gs>
              <a:gs pos="100000">
                <a:schemeClr val="tx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 think we’ve heard enough for tonight.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May we please go home?</a:t>
            </a:r>
          </a:p>
        </p:txBody>
      </p:sp>
    </p:spTree>
    <p:extLst>
      <p:ext uri="{BB962C8B-B14F-4D97-AF65-F5344CB8AC3E}">
        <p14:creationId xmlns:p14="http://schemas.microsoft.com/office/powerpoint/2010/main" val="289128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</a:t>
            </a:r>
            <a:r>
              <a:rPr lang="en-US" dirty="0" err="1"/>
              <a:t>Yoour</a:t>
            </a:r>
            <a:r>
              <a:rPr lang="en-US" dirty="0"/>
              <a:t> Questions Answered. Ask the Group!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857"/>
            <a:ext cx="10515600" cy="429810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Got problem that you’re stuck on? Get advice with how to solve it from our user group.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138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Month’s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August 15, 2018 – </a:t>
            </a:r>
            <a:r>
              <a:rPr lang="en-US" dirty="0" err="1"/>
              <a:t>WeWork</a:t>
            </a:r>
            <a:r>
              <a:rPr lang="en-US" dirty="0"/>
              <a:t> – Lincoln Square </a:t>
            </a:r>
            <a:br>
              <a:rPr lang="en-US" dirty="0"/>
            </a:br>
            <a:r>
              <a:rPr lang="en-US" dirty="0"/>
              <a:t>(if </a:t>
            </a:r>
            <a:r>
              <a:rPr lang="en-US" dirty="0" err="1"/>
              <a:t>WeWork</a:t>
            </a:r>
            <a:r>
              <a:rPr lang="en-US" dirty="0"/>
              <a:t> will have us back)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would you like us to present on?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3ED8-6F5F-43B1-B48D-AFD6A936C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 Spreadsheet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43621-C15B-483C-89DE-7F4F72303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William Frankhouser</a:t>
            </a:r>
            <a:br>
              <a:rPr lang="en-US" b="1" dirty="0"/>
            </a:br>
            <a:r>
              <a:rPr lang="en-US" dirty="0"/>
              <a:t>Everett CC / </a:t>
            </a:r>
            <a:r>
              <a:rPr lang="en-US" dirty="0" err="1"/>
              <a:t>Wilz</a:t>
            </a:r>
            <a:r>
              <a:rPr lang="en-US" dirty="0"/>
              <a:t> </a:t>
            </a:r>
            <a:r>
              <a:rPr lang="en-US" dirty="0" err="1"/>
              <a:t>Dezign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7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1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CF </a:t>
            </a:r>
            <a:r>
              <a:rPr lang="en-US"/>
              <a:t>Basics - CFSpreadsheet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▪"/>
            </a:pPr>
            <a:r>
              <a:rPr lang="en-US" dirty="0"/>
              <a:t>Goal to create and update easy to use spreadsheets for reports with simple formatting using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&lt;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cfspreadsheet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&gt;</a:t>
            </a:r>
            <a:endParaRPr lang="en-US" u="sng" dirty="0">
              <a:solidFill>
                <a:schemeClr val="hlink"/>
              </a:solidFill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▪"/>
            </a:pPr>
            <a:r>
              <a:rPr lang="en-US" dirty="0"/>
              <a:t>Functionality existed before using drivers, parsing of data, changing MIME type and using </a:t>
            </a:r>
            <a:r>
              <a:rPr lang="en-US" dirty="0" err="1"/>
              <a:t>cfheader</a:t>
            </a:r>
            <a:r>
              <a:rPr lang="en-US" dirty="0"/>
              <a:t> to export the data out.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▪"/>
            </a:pPr>
            <a:r>
              <a:rPr lang="en-US" dirty="0"/>
              <a:t>Adobe introduced </a:t>
            </a:r>
            <a:r>
              <a:rPr lang="en-US" dirty="0" err="1"/>
              <a:t>CFSpreadsheet</a:t>
            </a:r>
            <a:r>
              <a:rPr lang="en-US" dirty="0"/>
              <a:t> in ColdFusion 9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▪"/>
            </a:pPr>
            <a:r>
              <a:rPr lang="en-US" dirty="0"/>
              <a:t>Minor attribute updates in 9.0.1 and 11 added </a:t>
            </a:r>
            <a:r>
              <a:rPr lang="en-US" dirty="0" err="1"/>
              <a:t>autosize</a:t>
            </a:r>
            <a:endParaRPr lang="en-US"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▪"/>
            </a:pPr>
            <a:r>
              <a:rPr lang="en-US" dirty="0"/>
              <a:t>Not Supported in </a:t>
            </a:r>
            <a:r>
              <a:rPr lang="en-US" dirty="0" err="1"/>
              <a:t>Lucee</a:t>
            </a:r>
            <a:endParaRPr lang="en-US" dirty="0"/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▪"/>
            </a:pPr>
            <a:r>
              <a:rPr lang="en-US" dirty="0"/>
              <a:t>However,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extension available for </a:t>
            </a:r>
            <a:r>
              <a:rPr lang="en-US" u="sng" dirty="0" err="1">
                <a:solidFill>
                  <a:schemeClr val="hlink"/>
                </a:solidFill>
                <a:hlinkClick r:id="rId4"/>
              </a:rPr>
              <a:t>Lucee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 5</a:t>
            </a:r>
            <a:r>
              <a:rPr lang="en-US" dirty="0"/>
              <a:t> via </a:t>
            </a:r>
            <a:r>
              <a:rPr lang="en-US" dirty="0" err="1"/>
              <a:t>Leftbower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7499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CFSpreadsheet Basics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▪"/>
            </a:pPr>
            <a:r>
              <a:rPr lang="en-US" dirty="0"/>
              <a:t>READ a Spreadsheet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▪"/>
            </a:pPr>
            <a:r>
              <a:rPr lang="en-US" dirty="0"/>
              <a:t>UPDATE a Spreadsheet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▪"/>
            </a:pPr>
            <a:r>
              <a:rPr lang="en-US" dirty="0"/>
              <a:t>WRITE a Spreadsheet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049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620652" y="365125"/>
            <a:ext cx="8733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CFSpreadsheet READ</a:t>
            </a: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&lt;</a:t>
            </a:r>
            <a:r>
              <a:rPr lang="en-US" sz="2200" dirty="0" err="1"/>
              <a:t>cfspreadsheet</a:t>
            </a:r>
            <a:r>
              <a:rPr lang="en-US" sz="2200" dirty="0"/>
              <a:t>  </a:t>
            </a:r>
            <a:endParaRPr sz="2200" dirty="0"/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action="</a:t>
            </a:r>
            <a:r>
              <a:rPr lang="en-US" sz="2200" b="1" dirty="0"/>
              <a:t>read</a:t>
            </a:r>
            <a:r>
              <a:rPr lang="en-US" sz="2200" dirty="0"/>
              <a:t>"</a:t>
            </a:r>
            <a:endParaRPr sz="2200" dirty="0"/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/>
              <a:t>src</a:t>
            </a:r>
            <a:r>
              <a:rPr lang="en-US" sz="2200" dirty="0"/>
              <a:t> = "</a:t>
            </a:r>
            <a:r>
              <a:rPr lang="en-US" sz="2200" b="1" dirty="0" err="1"/>
              <a:t>filepath</a:t>
            </a:r>
            <a:r>
              <a:rPr lang="en-US" sz="2200" dirty="0"/>
              <a:t>"</a:t>
            </a:r>
            <a:endParaRPr sz="2200" dirty="0"/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columns = "range"</a:t>
            </a:r>
            <a:endParaRPr sz="2200" dirty="0"/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/>
              <a:t>columnnames</a:t>
            </a:r>
            <a:r>
              <a:rPr lang="en-US" sz="2200" dirty="0"/>
              <a:t> = "comma-delimited list"</a:t>
            </a:r>
            <a:endParaRPr sz="2200" dirty="0"/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/>
              <a:t>excludeHeaderRow</a:t>
            </a:r>
            <a:r>
              <a:rPr lang="en-US" sz="2200" dirty="0"/>
              <a:t> = "true | false"</a:t>
            </a:r>
            <a:endParaRPr sz="2200" dirty="0"/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format = "</a:t>
            </a:r>
            <a:r>
              <a:rPr lang="en-US" sz="2200" b="1" dirty="0"/>
              <a:t>CSV|HTML</a:t>
            </a:r>
            <a:r>
              <a:rPr lang="en-US" sz="2200" dirty="0"/>
              <a:t>"</a:t>
            </a:r>
            <a:endParaRPr sz="2200" dirty="0"/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/>
              <a:t>headerrow</a:t>
            </a:r>
            <a:r>
              <a:rPr lang="en-US" sz="2200" dirty="0"/>
              <a:t> = "row number"</a:t>
            </a:r>
            <a:endParaRPr sz="2200" dirty="0"/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name = "</a:t>
            </a:r>
            <a:r>
              <a:rPr lang="en-US" sz="2200" b="1" dirty="0"/>
              <a:t>text</a:t>
            </a:r>
            <a:r>
              <a:rPr lang="en-US" sz="2200" dirty="0"/>
              <a:t>"</a:t>
            </a:r>
            <a:endParaRPr sz="2200" dirty="0"/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query = "</a:t>
            </a:r>
            <a:r>
              <a:rPr lang="en-US" sz="2200" b="1" dirty="0"/>
              <a:t>query name</a:t>
            </a:r>
            <a:r>
              <a:rPr lang="en-US" sz="2200" dirty="0"/>
              <a:t>"</a:t>
            </a:r>
            <a:endParaRPr sz="2200" dirty="0"/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rows = "range"</a:t>
            </a:r>
            <a:endParaRPr sz="2200" dirty="0"/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sheet = "number"</a:t>
            </a:r>
            <a:endParaRPr sz="2200" dirty="0"/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/>
              <a:t>sheetname</a:t>
            </a:r>
            <a:r>
              <a:rPr lang="en-US" sz="2200" dirty="0"/>
              <a:t> = "text"&gt;</a:t>
            </a:r>
            <a:endParaRPr sz="22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723410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60FB892-5A1D-4B43-AE46-C6FF8C9694F1}&quot;/&gt;&lt;filename val=&quot;C:\Users\Jim\AppData\Local\Temp\PR\data\asimages\{660FB892-5A1D-4B43-AE46-C6FF8C9694F1}.png&quot;/&gt;&lt;hasEffects val=&quot;1&quot;/&gt;&lt;left val=&quot;123.72&quot;/&gt;&lt;top val=&quot;88.56&quot;/&gt;&lt;width val=&quot;355.68&quot;/&gt;&lt;height val=&quot;331.56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1DBC5B-237F-44ED-AF16-313AA0955AA7}&quot;/&gt;&lt;filename val=&quot;C:\Users\Jim\AppData\Local\Temp\PR\data\asimages\{C71DBC5B-237F-44ED-AF16-313AA0955AA7}.png&quot;/&gt;&lt;hasEffects val=&quot;1&quot;/&gt;&lt;left val=&quot;351&quot;/&gt;&lt;top val=&quot;56.28&quot;/&gt;&lt;width val=&quot;294.36&quot;/&gt;&lt;height val=&quot;17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1975</Words>
  <Application>Microsoft Office PowerPoint</Application>
  <PresentationFormat>Widescreen</PresentationFormat>
  <Paragraphs>474</Paragraphs>
  <Slides>55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Kozuka Mincho Pr6N B</vt:lpstr>
      <vt:lpstr>Arial</vt:lpstr>
      <vt:lpstr>Arial Black</vt:lpstr>
      <vt:lpstr>Calibri</vt:lpstr>
      <vt:lpstr>Calibri Light</vt:lpstr>
      <vt:lpstr>Consolas</vt:lpstr>
      <vt:lpstr>Noto Sans Symbols</vt:lpstr>
      <vt:lpstr>Open Sans</vt:lpstr>
      <vt:lpstr>Segoe UI Light</vt:lpstr>
      <vt:lpstr>Segoe UI Semibold</vt:lpstr>
      <vt:lpstr>Segoe UI Semilight</vt:lpstr>
      <vt:lpstr>Times New Roman</vt:lpstr>
      <vt:lpstr>Wingdings</vt:lpstr>
      <vt:lpstr>Office Theme</vt:lpstr>
      <vt:lpstr>July 2018</vt:lpstr>
      <vt:lpstr>Agenda</vt:lpstr>
      <vt:lpstr>Introductions</vt:lpstr>
      <vt:lpstr>Goals</vt:lpstr>
      <vt:lpstr>Upcoming ColdFusion Events</vt:lpstr>
      <vt:lpstr>CF Spreadsheet Basics</vt:lpstr>
      <vt:lpstr>CF Basics - CFSpreadsheet</vt:lpstr>
      <vt:lpstr>CFSpreadsheet Basics</vt:lpstr>
      <vt:lpstr>CFSpreadsheet READ</vt:lpstr>
      <vt:lpstr>CFSpreadsheet UPDATE</vt:lpstr>
      <vt:lpstr>CFSpreadsheet WRITE</vt:lpstr>
      <vt:lpstr>CFSpreadsheet Functions</vt:lpstr>
      <vt:lpstr>Fun with PDFs …and Coldfusion</vt:lpstr>
      <vt:lpstr>Overview</vt:lpstr>
      <vt:lpstr>What and Why?</vt:lpstr>
      <vt:lpstr>How can you use it?</vt:lpstr>
      <vt:lpstr>Basic Pattern</vt:lpstr>
      <vt:lpstr>Tonight’s examples</vt:lpstr>
      <vt:lpstr>cfdocument</vt:lpstr>
      <vt:lpstr>cfdocument</vt:lpstr>
      <vt:lpstr>cfdocument</vt:lpstr>
      <vt:lpstr>cfdocument in cfc function</vt:lpstr>
      <vt:lpstr>cfdocument in cfc function</vt:lpstr>
      <vt:lpstr>practical considerations</vt:lpstr>
      <vt:lpstr>cfdocument vs cfhtmltopdf</vt:lpstr>
      <vt:lpstr>cfdocument example</vt:lpstr>
      <vt:lpstr>cfreport</vt:lpstr>
      <vt:lpstr>cfreport</vt:lpstr>
      <vt:lpstr>PowerPoint Presentation</vt:lpstr>
      <vt:lpstr>cfreport</vt:lpstr>
      <vt:lpstr>cfreport</vt:lpstr>
      <vt:lpstr>using cfreport</vt:lpstr>
      <vt:lpstr>cfreport in a cfc function</vt:lpstr>
      <vt:lpstr>practical considerations</vt:lpstr>
      <vt:lpstr>cfreport example</vt:lpstr>
      <vt:lpstr>cfpdf</vt:lpstr>
      <vt:lpstr>cfpdf</vt:lpstr>
      <vt:lpstr>cfpdf</vt:lpstr>
      <vt:lpstr>cfpdf process ddx</vt:lpstr>
      <vt:lpstr>DDX</vt:lpstr>
      <vt:lpstr>cfpdf process ddx</vt:lpstr>
      <vt:lpstr>cfpdf process ddx</vt:lpstr>
      <vt:lpstr>DDX</vt:lpstr>
      <vt:lpstr>cfpdf example</vt:lpstr>
      <vt:lpstr>cfpdfform</vt:lpstr>
      <vt:lpstr>cfpdfform</vt:lpstr>
      <vt:lpstr>cfpdfform</vt:lpstr>
      <vt:lpstr>cfpdfform</vt:lpstr>
      <vt:lpstr>Using cfpdfform</vt:lpstr>
      <vt:lpstr>cfpdfform example</vt:lpstr>
      <vt:lpstr>PowerPoint Presentation</vt:lpstr>
      <vt:lpstr>thanks!</vt:lpstr>
      <vt:lpstr>PowerPoint Presentation</vt:lpstr>
      <vt:lpstr>Get Yoour Questions Answered. Ask the Group!</vt:lpstr>
      <vt:lpstr>Next Month’s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O'Daniel</dc:creator>
  <cp:lastModifiedBy>Leon O'Daniel</cp:lastModifiedBy>
  <cp:revision>83</cp:revision>
  <dcterms:created xsi:type="dcterms:W3CDTF">2017-08-08T15:52:53Z</dcterms:created>
  <dcterms:modified xsi:type="dcterms:W3CDTF">2018-07-11T20:37:59Z</dcterms:modified>
</cp:coreProperties>
</file>