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3" r:id="rId6"/>
    <p:sldId id="260" r:id="rId7"/>
    <p:sldId id="262" r:id="rId8"/>
    <p:sldId id="265" r:id="rId9"/>
    <p:sldId id="267" r:id="rId10"/>
    <p:sldId id="266" r:id="rId11"/>
    <p:sldId id="268" r:id="rId12"/>
    <p:sldId id="269" r:id="rId13"/>
    <p:sldId id="270" r:id="rId14"/>
    <p:sldId id="271" r:id="rId15"/>
    <p:sldId id="272" r:id="rId16"/>
    <p:sldId id="273" r:id="rId17"/>
    <p:sldId id="274" r:id="rId18"/>
    <p:sldId id="275" r:id="rId19"/>
    <p:sldId id="278" r:id="rId20"/>
    <p:sldId id="277" r:id="rId21"/>
    <p:sldId id="276" r:id="rId2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CB04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980" autoAdjust="0"/>
    <p:restoredTop sz="94681" autoAdjust="0"/>
  </p:normalViewPr>
  <p:slideViewPr>
    <p:cSldViewPr snapToGrid="0">
      <p:cViewPr varScale="1">
        <p:scale>
          <a:sx n="108" d="100"/>
          <a:sy n="108" d="100"/>
        </p:scale>
        <p:origin x="600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microsoft.com/office/2015/10/relationships/revisionInfo" Target="revisionInfo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dpi="0" rotWithShape="1">
          <a:blip r:embed="rId2">
            <a:lum/>
          </a:blip>
          <a:srcRect/>
          <a:stretch>
            <a:fillRect l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3950EE-715B-42CC-9B52-8ADF853D0BBC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9065443" y="1480008"/>
            <a:ext cx="3126557" cy="1718870"/>
          </a:xfrm>
        </p:spPr>
        <p:txBody>
          <a:bodyPr anchor="b"/>
          <a:lstStyle>
            <a:lvl1pPr algn="ctr">
              <a:defRPr sz="6000">
                <a:latin typeface="Arial Black" panose="020B0A04020102020204" pitchFamily="34" charset="0"/>
              </a:defRPr>
            </a:lvl1pPr>
          </a:lstStyle>
          <a:p>
            <a:r>
              <a:rPr lang="en-US" dirty="0"/>
              <a:t>August 2017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66CE7D2-7124-4EF8-A010-2C222FC1D1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26BFAE-C710-4A50-A4CF-82D62D897E87}" type="datetimeFigureOut">
              <a:rPr lang="en-US" smtClean="0"/>
              <a:t>8/16/2017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7DA11D6-4EF4-41A6-B7D4-DDA7751AD2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154958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DAA97B-1FB7-4A64-8963-7813EAB3F9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3374873-0C25-4436-B390-B553C99EFBE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8A1C15A-7396-4725-8055-4F9A1F5FB3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26BFAE-C710-4A50-A4CF-82D62D897E87}" type="datetimeFigureOut">
              <a:rPr lang="en-US" smtClean="0"/>
              <a:t>8/16/2017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D1B3EA8-07BB-421E-8345-73C488275C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FC7A36C-8D67-47C3-88CF-62145831F2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B9ED2F-A23D-490B-828B-D47EFD3E38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65448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E6F01615-2CC5-4F3A-9D15-7FF38A36A03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E53651A-4319-4817-BDBF-DFFE89C5CFE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CC8BF22-D692-44D4-8302-D66EDCC363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26BFAE-C710-4A50-A4CF-82D62D897E87}" type="datetimeFigureOut">
              <a:rPr lang="en-US" smtClean="0"/>
              <a:t>8/16/2017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5448608-E52E-4532-9B80-84E67154FB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49E6AF1-AB02-48EF-8382-D49173908A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B9ED2F-A23D-490B-828B-D47EFD3E38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05034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Pr>
        <a:blipFill dpi="0" rotWithShape="1">
          <a:blip r:embed="rId2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C340C2-E68D-4EDE-97D0-52B506E722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20652" y="365125"/>
            <a:ext cx="8733148" cy="1325563"/>
          </a:xfrm>
          <a:noFill/>
        </p:spPr>
        <p:txBody>
          <a:bodyPr/>
          <a:lstStyle>
            <a:lvl1pPr>
              <a:defRPr>
                <a:latin typeface="Arial Black" panose="020B0A040201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1BF0318-9B5E-4F80-B9B0-78F7D0E736B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228600" indent="-228600">
              <a:buFont typeface="Wingdings" panose="05000000000000000000" pitchFamily="2" charset="2"/>
              <a:buChar char="§"/>
              <a:defRPr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685800" indent="-228600">
              <a:buFont typeface="Wingdings" panose="05000000000000000000" pitchFamily="2" charset="2"/>
              <a:buChar char="§"/>
              <a:defRPr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 marL="1143000" indent="-228600">
              <a:buFont typeface="Wingdings" panose="05000000000000000000" pitchFamily="2" charset="2"/>
              <a:buChar char="§"/>
              <a:defRPr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 marL="1600200" indent="-228600">
              <a:buFont typeface="Wingdings" panose="05000000000000000000" pitchFamily="2" charset="2"/>
              <a:buChar char="§"/>
              <a:defRPr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 marL="2057400" indent="-228600">
              <a:buFont typeface="Wingdings" panose="05000000000000000000" pitchFamily="2" charset="2"/>
              <a:buChar char="§"/>
              <a:defRPr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5217ECD-53BC-4C7E-BCB4-50225F065B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26BFAE-C710-4A50-A4CF-82D62D897E87}" type="datetimeFigureOut">
              <a:rPr lang="en-US" smtClean="0"/>
              <a:t>8/16/2017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1A17959-0396-43D6-808A-73E04EDCD7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88D6244-A27A-49B1-8454-3491E8603B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B9ED2F-A23D-490B-828B-D47EFD3E3874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553BD745-F121-47AC-B8EC-074096B6FDE6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025" y="131975"/>
            <a:ext cx="1750211" cy="17502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86427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CC1607-0140-4DD7-8FCA-74EEFD89B0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7776AF7-9D89-457F-A303-38CD762E6F7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540CB1A-E6E3-4402-861D-BDD5FBEC26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26BFAE-C710-4A50-A4CF-82D62D897E87}" type="datetimeFigureOut">
              <a:rPr lang="en-US" smtClean="0"/>
              <a:t>8/16/2017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27C4C78-C02A-40FD-A1C8-4EFED542A0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D449484-212B-439C-ADF5-12E72E5021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B9ED2F-A23D-490B-828B-D47EFD3E38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3669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65F42E-3775-476D-B62B-ECD4BA6FB5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BD62315-B81B-42F9-B069-091400E292D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D9B20FC-F044-4A2B-8023-52FC14E52F7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F53465E-39ED-4AED-A15E-F5FD809968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26BFAE-C710-4A50-A4CF-82D62D897E87}" type="datetimeFigureOut">
              <a:rPr lang="en-US" smtClean="0"/>
              <a:t>8/16/2017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04263D1-2A82-47F3-8475-79BEA05E4B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BE65C6D-0AD6-4E7F-BBD4-661EAA0F0A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B9ED2F-A23D-490B-828B-D47EFD3E38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95816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A36DC1-331E-41ED-B242-C2F3B1A8C2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23267D5-6FA3-4C06-A8C5-45943C2EA1C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1D28E63-BC89-4173-9DC7-30016EAF93E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2F4F1E4-0A5C-4EDF-BDD1-35CC799647F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87804DC-3F16-4070-AC61-C14D0AE2EB1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22E3BCC-6658-43DC-9723-65A2DE5ACC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26BFAE-C710-4A50-A4CF-82D62D897E87}" type="datetimeFigureOut">
              <a:rPr lang="en-US" smtClean="0"/>
              <a:t>8/16/2017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7162D05-2ED4-4D62-A27A-4D92063D67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89707C2-E19A-4BF9-81C6-81A2A47DE7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B9ED2F-A23D-490B-828B-D47EFD3E38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10341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7472C3-4A30-4098-8BEF-9995DE9866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BE96D28-6F61-4838-96B5-42029B8B11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26BFAE-C710-4A50-A4CF-82D62D897E87}" type="datetimeFigureOut">
              <a:rPr lang="en-US" smtClean="0"/>
              <a:t>8/16/2017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6012722-1760-453D-8EBB-A07672731B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A6ACE22-C713-49C7-A31A-E7E61C512B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B9ED2F-A23D-490B-828B-D47EFD3E38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73181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DB4AB69-B871-4FC1-8BB1-2C1A499C14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26BFAE-C710-4A50-A4CF-82D62D897E87}" type="datetimeFigureOut">
              <a:rPr lang="en-US" smtClean="0"/>
              <a:t>8/16/2017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134CFAC-1AC8-4888-9219-5DA7628F76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D886A84-F025-472B-B680-59357C9665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B9ED2F-A23D-490B-828B-D47EFD3E38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73986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E2C076-57FB-44F0-AD5D-B0C683A1A6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38FF51F-84F3-494A-B4A0-8EBA9062C83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5B7FAF4-8B36-473C-93C4-3E880DC69C5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D1242B8-68BA-40E7-8486-74F5016024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26BFAE-C710-4A50-A4CF-82D62D897E87}" type="datetimeFigureOut">
              <a:rPr lang="en-US" smtClean="0"/>
              <a:t>8/16/2017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629046A-6576-44A0-BE00-DCBDD6ADB8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8D4FABA-456B-4D41-9FCE-1236393EC9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B9ED2F-A23D-490B-828B-D47EFD3E38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5385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01B8A9-2551-411A-8893-5606E6233D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4C40249-C2C7-4ECE-B7AB-67F2D6F42BE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7A61DEE-72C3-455E-8743-7E684204C9E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DC17426-0364-48E6-B375-8F02BAFFEE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26BFAE-C710-4A50-A4CF-82D62D897E87}" type="datetimeFigureOut">
              <a:rPr lang="en-US" smtClean="0"/>
              <a:t>8/16/2017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99C78A4-8A49-439F-AF77-875F93BBA7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33F39C4-C96B-46F8-896C-F63EF25B2E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B9ED2F-A23D-490B-828B-D47EFD3E38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1633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29EF60E-704A-41F9-BDCB-1505DFA07D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B75E2E0-57EB-4751-9CF4-386422E0259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D7C52C5-8276-469E-AB50-B525E964B09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D26BFAE-C710-4A50-A4CF-82D62D897E87}" type="datetimeFigureOut">
              <a:rPr lang="en-US" smtClean="0"/>
              <a:t>8/16/2017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3235CF9-6BF7-4302-A163-4B92C6021CB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A729A06-76D6-4551-868F-12865479961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CB9ED2F-A23D-490B-828B-D47EFD3E38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66620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cflive.net/" TargetMode="Externa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trycf.com/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://cflive.net/" TargetMode="Externa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trycf.com/" TargetMode="Externa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://fusebox.org/" TargetMode="Externa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://mach-ii.com/" TargetMode="Externa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github.com/Mach-II/Mach-II-Framework" TargetMode="Externa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://framework-one.github.io/" TargetMode="Externa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github.com/framework-one/fw1" TargetMode="External"/><Relationship Id="rId4" Type="http://schemas.openxmlformats.org/officeDocument/2006/relationships/hyperlink" Target="http://framework-one.github.io/documentation/4.1/" TargetMode="Externa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kcls.org/resources-types/courses-training/" TargetMode="Externa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learncfinaweek.com/" TargetMode="External"/><Relationship Id="rId5" Type="http://schemas.openxmlformats.org/officeDocument/2006/relationships/hyperlink" Target="https://www.adobeknowhow.com/courselanding/getting-started-coldfusion-2016" TargetMode="External"/><Relationship Id="rId4" Type="http://schemas.openxmlformats.org/officeDocument/2006/relationships/hyperlink" Target="https://www.lynda.com/ColdFusion-training-tutorials/174-0.html" TargetMode="Externa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hyperlink" Target="http://www.carehart.org/" TargetMode="External"/><Relationship Id="rId3" Type="http://schemas.openxmlformats.org/officeDocument/2006/relationships/hyperlink" Target="http://www.adobe.com/devnet/coldfusion.html" TargetMode="External"/><Relationship Id="rId7" Type="http://schemas.openxmlformats.org/officeDocument/2006/relationships/hyperlink" Target="https://cfdocs.org/" TargetMode="Externa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bennadel.com/" TargetMode="External"/><Relationship Id="rId5" Type="http://schemas.openxmlformats.org/officeDocument/2006/relationships/hyperlink" Target="http://cflib.org/" TargetMode="External"/><Relationship Id="rId4" Type="http://schemas.openxmlformats.org/officeDocument/2006/relationships/hyperlink" Target="https://helpx.adobe.com/coldfusion/home.html" TargetMode="Externa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://ncdevcon.com/" TargetMode="Externa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cfsummit.adobeevents.com/" TargetMode="Externa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acebook.com/seattlecoldfusionusergroup/" TargetMode="Externa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www.meetup.com/Seattle-ColdFusion-User-Group/" TargetMode="External"/><Relationship Id="rId4" Type="http://schemas.openxmlformats.org/officeDocument/2006/relationships/hyperlink" Target="https://twitter.com/seattlecfug" TargetMode="Externa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docker.com/" TargetMode="Externa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openshift.com/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securitycompass.com/sdelements/" TargetMode="Externa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github.com/dcepler/cf-cmdline-sec-ana" TargetMode="External"/><Relationship Id="rId4" Type="http://schemas.openxmlformats.org/officeDocument/2006/relationships/hyperlink" Target="https://blogs.adobe.com/security/tag/secure-product-lifecycle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EDFD51-0D6D-4D8C-A61E-1F5014F85CC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pPr algn="r"/>
            <a:r>
              <a:rPr lang="en-US" dirty="0"/>
              <a:t>August 2017</a:t>
            </a:r>
          </a:p>
        </p:txBody>
      </p:sp>
    </p:spTree>
    <p:extLst>
      <p:ext uri="{BB962C8B-B14F-4D97-AF65-F5344CB8AC3E}">
        <p14:creationId xmlns:p14="http://schemas.microsoft.com/office/powerpoint/2010/main" val="413151574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873ED8-6F5F-43B1-B48D-AFD6A936C0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ColdFusion Developer Week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0643621-C15B-483C-89DE-7F4F72303D7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Test Your ColdFusion Code Using Online Services</a:t>
            </a:r>
          </a:p>
          <a:p>
            <a:pPr lvl="1"/>
            <a:r>
              <a:rPr lang="en-US" dirty="0"/>
              <a:t>CFLive.net (powered by </a:t>
            </a:r>
            <a:r>
              <a:rPr lang="en-US" dirty="0" err="1"/>
              <a:t>Lucee</a:t>
            </a:r>
            <a:r>
              <a:rPr lang="en-US" dirty="0"/>
              <a:t>): </a:t>
            </a:r>
            <a:r>
              <a:rPr lang="en-US" dirty="0">
                <a:hlinkClick r:id="rId3"/>
              </a:rPr>
              <a:t>http://cflive.net</a:t>
            </a:r>
            <a:endParaRPr lang="en-US" dirty="0"/>
          </a:p>
          <a:p>
            <a:pPr lvl="1"/>
            <a:r>
              <a:rPr lang="en-US" dirty="0"/>
              <a:t>TryCF.com: </a:t>
            </a:r>
            <a:r>
              <a:rPr lang="en-US" dirty="0">
                <a:hlinkClick r:id="rId4"/>
              </a:rPr>
              <a:t>https://trycf.com/</a:t>
            </a:r>
            <a:r>
              <a:rPr lang="en-US" dirty="0"/>
              <a:t> </a:t>
            </a:r>
          </a:p>
          <a:p>
            <a:r>
              <a:rPr lang="en-US" dirty="0"/>
              <a:t>GitHub Repos Growth:</a:t>
            </a:r>
            <a:br>
              <a:rPr lang="en-US" dirty="0"/>
            </a:br>
            <a:r>
              <a:rPr lang="en-US" dirty="0"/>
              <a:t>1800 in 2012 to almost 14,000 in 2016</a:t>
            </a:r>
          </a:p>
          <a:p>
            <a:endParaRPr lang="en-US" dirty="0"/>
          </a:p>
          <a:p>
            <a:pPr lvl="1"/>
            <a:endParaRPr lang="en-US" dirty="0"/>
          </a:p>
          <a:p>
            <a:pPr lvl="3"/>
            <a:endParaRPr lang="en-US" dirty="0"/>
          </a:p>
          <a:p>
            <a:pPr lvl="2"/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7832973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873ED8-6F5F-43B1-B48D-AFD6A936C0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ColdFusion Developer Week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0643621-C15B-483C-89DE-7F4F72303D7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Test Your ColdFusion Code Using Online Services</a:t>
            </a:r>
          </a:p>
          <a:p>
            <a:pPr lvl="1"/>
            <a:r>
              <a:rPr lang="en-US" dirty="0"/>
              <a:t>CFLive.net (powered by </a:t>
            </a:r>
            <a:r>
              <a:rPr lang="en-US" dirty="0" err="1"/>
              <a:t>Lucee</a:t>
            </a:r>
            <a:r>
              <a:rPr lang="en-US" dirty="0"/>
              <a:t>): </a:t>
            </a:r>
            <a:r>
              <a:rPr lang="en-US" dirty="0">
                <a:hlinkClick r:id="rId3"/>
              </a:rPr>
              <a:t>http://cflive.net</a:t>
            </a:r>
            <a:endParaRPr lang="en-US" dirty="0"/>
          </a:p>
          <a:p>
            <a:pPr lvl="1"/>
            <a:r>
              <a:rPr lang="en-US" dirty="0"/>
              <a:t>TryCF.com: </a:t>
            </a:r>
            <a:r>
              <a:rPr lang="en-US" dirty="0">
                <a:hlinkClick r:id="rId4"/>
              </a:rPr>
              <a:t>https://trycf.com/</a:t>
            </a:r>
            <a:r>
              <a:rPr lang="en-US" dirty="0"/>
              <a:t> </a:t>
            </a:r>
          </a:p>
          <a:p>
            <a:r>
              <a:rPr lang="en-US" dirty="0"/>
              <a:t>GitHub Repos Growth:</a:t>
            </a:r>
            <a:br>
              <a:rPr lang="en-US" dirty="0"/>
            </a:br>
            <a:r>
              <a:rPr lang="en-US" dirty="0"/>
              <a:t>1800 in 2012 to almost 14,000 in 2016</a:t>
            </a:r>
          </a:p>
          <a:p>
            <a:endParaRPr lang="en-US" dirty="0"/>
          </a:p>
          <a:p>
            <a:pPr lvl="1"/>
            <a:endParaRPr lang="en-US" dirty="0"/>
          </a:p>
          <a:p>
            <a:pPr lvl="3"/>
            <a:endParaRPr lang="en-US" dirty="0"/>
          </a:p>
          <a:p>
            <a:pPr lvl="2"/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7971580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873ED8-6F5F-43B1-B48D-AFD6A936C0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ColdFusion Frameworks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0643621-C15B-483C-89DE-7F4F72303D7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Frameworks throughout the ages</a:t>
            </a:r>
          </a:p>
          <a:p>
            <a:pPr lvl="1"/>
            <a:r>
              <a:rPr lang="en-US" dirty="0"/>
              <a:t>Fusebox</a:t>
            </a:r>
          </a:p>
          <a:p>
            <a:pPr lvl="2"/>
            <a:r>
              <a:rPr lang="en-US" dirty="0"/>
              <a:t>Originally created in 1997 and now open-sourced</a:t>
            </a:r>
          </a:p>
          <a:p>
            <a:pPr lvl="2"/>
            <a:r>
              <a:rPr lang="en-US" dirty="0"/>
              <a:t>Has versions for ASP and PHP</a:t>
            </a:r>
          </a:p>
          <a:p>
            <a:pPr lvl="2"/>
            <a:r>
              <a:rPr lang="en-US" dirty="0"/>
              <a:t>Uses </a:t>
            </a:r>
            <a:r>
              <a:rPr lang="en-US" dirty="0" err="1"/>
              <a:t>Fuseactions</a:t>
            </a:r>
            <a:endParaRPr lang="en-US" dirty="0"/>
          </a:p>
          <a:p>
            <a:pPr lvl="2"/>
            <a:r>
              <a:rPr lang="en-US" dirty="0"/>
              <a:t>Web Site: </a:t>
            </a:r>
            <a:r>
              <a:rPr lang="en-US" dirty="0">
                <a:hlinkClick r:id="rId3"/>
              </a:rPr>
              <a:t>http://fusebox.org/</a:t>
            </a:r>
            <a:r>
              <a:rPr lang="en-US" dirty="0"/>
              <a:t> </a:t>
            </a:r>
          </a:p>
          <a:p>
            <a:pPr lvl="2"/>
            <a:r>
              <a:rPr lang="en-US" dirty="0"/>
              <a:t>Latest Version: 5.5.2 (there is a listing for 5.6 on the site, but it doesn’t appear to be available from GitHub). Last commit on GitHub for 5.5.2 was on </a:t>
            </a:r>
            <a:br>
              <a:rPr lang="en-US" dirty="0"/>
            </a:br>
            <a:r>
              <a:rPr lang="en-US" dirty="0"/>
              <a:t>May 10, 2012</a:t>
            </a:r>
          </a:p>
          <a:p>
            <a:endParaRPr lang="en-US" dirty="0"/>
          </a:p>
          <a:p>
            <a:pPr lvl="1"/>
            <a:endParaRPr lang="en-US" dirty="0"/>
          </a:p>
          <a:p>
            <a:pPr lvl="3"/>
            <a:endParaRPr lang="en-US" dirty="0"/>
          </a:p>
          <a:p>
            <a:pPr lvl="2"/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883970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873ED8-6F5F-43B1-B48D-AFD6A936C0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ColdFusion Frameworks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0643621-C15B-483C-89DE-7F4F72303D7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Frameworks throughout the ages</a:t>
            </a:r>
          </a:p>
          <a:p>
            <a:pPr lvl="1"/>
            <a:r>
              <a:rPr lang="en-US" dirty="0"/>
              <a:t>Mach-II</a:t>
            </a:r>
          </a:p>
          <a:p>
            <a:pPr lvl="2"/>
            <a:r>
              <a:rPr lang="en-US" dirty="0"/>
              <a:t>Very Popular Object-Oriented MVC Framework </a:t>
            </a:r>
          </a:p>
          <a:p>
            <a:pPr lvl="2"/>
            <a:r>
              <a:rPr lang="en-US" dirty="0"/>
              <a:t>All actions in a Mach-II application are event announcements, so there is no concept in a Mach-II application of linking to a specific CFML file. </a:t>
            </a:r>
          </a:p>
          <a:p>
            <a:pPr lvl="2"/>
            <a:r>
              <a:rPr lang="en-US" dirty="0"/>
              <a:t>Events are announced, either in the URL or programmatically, and this subsequently kicks off a series of developer-defined actions for that event, such as data processing or gathering data and displaying it to the user.</a:t>
            </a:r>
          </a:p>
          <a:p>
            <a:pPr lvl="2"/>
            <a:r>
              <a:rPr lang="en-US" dirty="0"/>
              <a:t>Web Site: </a:t>
            </a:r>
            <a:r>
              <a:rPr lang="en-US" dirty="0">
                <a:hlinkClick r:id="rId3"/>
              </a:rPr>
              <a:t>http://mach-ii.com/</a:t>
            </a:r>
            <a:r>
              <a:rPr lang="en-US" dirty="0"/>
              <a:t> </a:t>
            </a:r>
          </a:p>
          <a:p>
            <a:pPr lvl="2"/>
            <a:r>
              <a:rPr lang="en-US" dirty="0"/>
              <a:t>GitHub Repo: </a:t>
            </a:r>
            <a:r>
              <a:rPr lang="en-US" dirty="0">
                <a:hlinkClick r:id="rId4"/>
              </a:rPr>
              <a:t>https://github.com/Mach-II/Mach-II-Framework</a:t>
            </a:r>
            <a:r>
              <a:rPr lang="en-US" dirty="0"/>
              <a:t> </a:t>
            </a:r>
          </a:p>
          <a:p>
            <a:pPr lvl="2"/>
            <a:r>
              <a:rPr lang="en-US" dirty="0" err="1"/>
              <a:t>Sunsetted</a:t>
            </a:r>
            <a:r>
              <a:rPr lang="en-US" dirty="0"/>
              <a:t> in 2013 </a:t>
            </a:r>
          </a:p>
          <a:p>
            <a:pPr lvl="1"/>
            <a:endParaRPr lang="en-US" dirty="0"/>
          </a:p>
          <a:p>
            <a:pPr lvl="3"/>
            <a:endParaRPr lang="en-US" dirty="0"/>
          </a:p>
          <a:p>
            <a:pPr lvl="2"/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8769031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873ED8-6F5F-43B1-B48D-AFD6A936C0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ColdFusion Frameworks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0643621-C15B-483C-89DE-7F4F72303D7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Frameworks throughout the ages</a:t>
            </a:r>
          </a:p>
          <a:p>
            <a:pPr lvl="1"/>
            <a:r>
              <a:rPr lang="en-US" dirty="0"/>
              <a:t>FW/1 (Framework 1)</a:t>
            </a:r>
          </a:p>
          <a:p>
            <a:pPr lvl="2"/>
            <a:r>
              <a:rPr lang="en-US" dirty="0"/>
              <a:t>Actively maintained by Sean Corfield</a:t>
            </a:r>
          </a:p>
          <a:p>
            <a:pPr lvl="2"/>
            <a:r>
              <a:rPr lang="en-US" dirty="0"/>
              <a:t>Supported from ACF 9.0 on, however latest version of FW/1 required ACF 10.0 and greater or </a:t>
            </a:r>
            <a:r>
              <a:rPr lang="en-US" dirty="0" err="1"/>
              <a:t>Lucee</a:t>
            </a:r>
            <a:r>
              <a:rPr lang="en-US" dirty="0"/>
              <a:t> 4.5 and greater</a:t>
            </a:r>
          </a:p>
          <a:p>
            <a:pPr lvl="2"/>
            <a:r>
              <a:rPr lang="en-US" dirty="0"/>
              <a:t>Lightweight MVC Framework that supports dependency injection (passing of a dependency to a dependent object) and aspect-oriented programming (programming paradigm that aims to increase modularity by allowing the separation of cross-cutting concerns).</a:t>
            </a:r>
          </a:p>
          <a:p>
            <a:pPr lvl="2"/>
            <a:r>
              <a:rPr lang="en-US" dirty="0"/>
              <a:t>FW/1 Blog: </a:t>
            </a:r>
            <a:r>
              <a:rPr lang="en-US" dirty="0">
                <a:hlinkClick r:id="rId3"/>
              </a:rPr>
              <a:t>http://framework-one.github.io/</a:t>
            </a:r>
            <a:endParaRPr lang="en-US" dirty="0"/>
          </a:p>
          <a:p>
            <a:pPr lvl="2"/>
            <a:r>
              <a:rPr lang="en-US" dirty="0"/>
              <a:t>FW/1 Documentation: </a:t>
            </a:r>
            <a:r>
              <a:rPr lang="en-US" dirty="0">
                <a:hlinkClick r:id="rId4"/>
              </a:rPr>
              <a:t>http://framework-one.github.io/documentation/4.1/</a:t>
            </a:r>
            <a:r>
              <a:rPr lang="en-US" dirty="0"/>
              <a:t> </a:t>
            </a:r>
          </a:p>
          <a:p>
            <a:pPr lvl="2"/>
            <a:r>
              <a:rPr lang="en-US" dirty="0"/>
              <a:t>GitHub Repo: </a:t>
            </a:r>
            <a:r>
              <a:rPr lang="en-US" dirty="0">
                <a:hlinkClick r:id="rId5"/>
              </a:rPr>
              <a:t>https://github.com/framework-one/fw1</a:t>
            </a:r>
            <a:r>
              <a:rPr lang="en-US" dirty="0"/>
              <a:t> </a:t>
            </a:r>
          </a:p>
          <a:p>
            <a:pPr lvl="2"/>
            <a:r>
              <a:rPr lang="en-US" dirty="0"/>
              <a:t>Fun Fact - Sean Corfield was involved with Fusebox 5 and 5.1 from 2006-2008)</a:t>
            </a:r>
          </a:p>
          <a:p>
            <a:endParaRPr lang="en-US" dirty="0"/>
          </a:p>
          <a:p>
            <a:pPr lvl="1"/>
            <a:endParaRPr lang="en-US" dirty="0"/>
          </a:p>
          <a:p>
            <a:pPr lvl="3"/>
            <a:endParaRPr lang="en-US" dirty="0"/>
          </a:p>
          <a:p>
            <a:pPr lvl="2"/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706104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873ED8-6F5F-43B1-B48D-AFD6A936C0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ColdFusion Resources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0643621-C15B-483C-89DE-7F4F72303D7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Training</a:t>
            </a:r>
          </a:p>
          <a:p>
            <a:pPr lvl="1"/>
            <a:r>
              <a:rPr lang="en-US" dirty="0"/>
              <a:t>Lynda.com (free for King Country Library Members). 4 courses available:</a:t>
            </a:r>
          </a:p>
          <a:p>
            <a:pPr lvl="2"/>
            <a:r>
              <a:rPr lang="en-US" dirty="0"/>
              <a:t>Via King County Library: </a:t>
            </a:r>
            <a:r>
              <a:rPr lang="en-US" dirty="0">
                <a:hlinkClick r:id="rId3"/>
              </a:rPr>
              <a:t>https://kcls.org/resources-types/courses-training/</a:t>
            </a:r>
            <a:endParaRPr lang="en-US" dirty="0"/>
          </a:p>
          <a:p>
            <a:pPr lvl="2"/>
            <a:r>
              <a:rPr lang="en-US" dirty="0"/>
              <a:t>Direct: </a:t>
            </a:r>
            <a:r>
              <a:rPr lang="en-US" dirty="0">
                <a:hlinkClick r:id="rId4"/>
              </a:rPr>
              <a:t>https://www.lynda.com/ColdFusion-training-tutorials/174-0.html</a:t>
            </a:r>
            <a:r>
              <a:rPr lang="en-US" dirty="0"/>
              <a:t> </a:t>
            </a:r>
          </a:p>
          <a:p>
            <a:pPr lvl="1"/>
            <a:r>
              <a:rPr lang="en-US" dirty="0"/>
              <a:t>Getting Started with Adobe ColdFusion 2016: </a:t>
            </a:r>
            <a:r>
              <a:rPr lang="en-US" dirty="0">
                <a:hlinkClick r:id="rId5"/>
              </a:rPr>
              <a:t>https://www.adobeknowhow.com/courselanding/getting-started-coldfusion-2016</a:t>
            </a:r>
            <a:r>
              <a:rPr lang="en-US" dirty="0"/>
              <a:t> (SSL Certificate expired on 8/5/2017)</a:t>
            </a:r>
          </a:p>
          <a:p>
            <a:pPr lvl="1"/>
            <a:r>
              <a:rPr lang="en-US" dirty="0"/>
              <a:t>Learn CF in a Week: </a:t>
            </a:r>
            <a:r>
              <a:rPr lang="en-US" dirty="0">
                <a:hlinkClick r:id="rId6"/>
              </a:rPr>
              <a:t>http://learncfinaweek.com/</a:t>
            </a:r>
            <a:r>
              <a:rPr lang="en-US" dirty="0"/>
              <a:t> </a:t>
            </a:r>
          </a:p>
          <a:p>
            <a:pPr lvl="1"/>
            <a:endParaRPr lang="en-US" dirty="0"/>
          </a:p>
          <a:p>
            <a:endParaRPr lang="en-US" dirty="0"/>
          </a:p>
          <a:p>
            <a:pPr lvl="1"/>
            <a:endParaRPr lang="en-US" dirty="0"/>
          </a:p>
          <a:p>
            <a:pPr lvl="3"/>
            <a:endParaRPr lang="en-US" dirty="0"/>
          </a:p>
          <a:p>
            <a:pPr lvl="2"/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1949551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873ED8-6F5F-43B1-B48D-AFD6A936C0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ColdFusion Resources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0643621-C15B-483C-89DE-7F4F72303D7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Programming/Language Resources</a:t>
            </a:r>
          </a:p>
          <a:p>
            <a:pPr lvl="1"/>
            <a:r>
              <a:rPr lang="en-US" dirty="0"/>
              <a:t>Adobe ColdFusion Developer Center: </a:t>
            </a:r>
            <a:r>
              <a:rPr lang="en-US" dirty="0">
                <a:hlinkClick r:id="rId3"/>
              </a:rPr>
              <a:t>http://www.adobe.com/devnet/coldfusion.html</a:t>
            </a:r>
            <a:endParaRPr lang="en-US" dirty="0"/>
          </a:p>
          <a:p>
            <a:pPr lvl="1"/>
            <a:r>
              <a:rPr lang="en-US" dirty="0"/>
              <a:t>ColdFusion Help: </a:t>
            </a:r>
            <a:r>
              <a:rPr lang="en-US" dirty="0">
                <a:hlinkClick r:id="rId4"/>
              </a:rPr>
              <a:t>https://helpx.adobe.com/coldfusion/home.html</a:t>
            </a:r>
            <a:r>
              <a:rPr lang="en-US" dirty="0"/>
              <a:t> </a:t>
            </a:r>
          </a:p>
          <a:p>
            <a:pPr lvl="1"/>
            <a:r>
              <a:rPr lang="en-US" dirty="0"/>
              <a:t>CFLib.org (Common Functions Library):</a:t>
            </a:r>
            <a:br>
              <a:rPr lang="en-US" dirty="0"/>
            </a:br>
            <a:r>
              <a:rPr lang="en-US" dirty="0">
                <a:hlinkClick r:id="rId5"/>
              </a:rPr>
              <a:t>http://cflib.org/</a:t>
            </a:r>
            <a:endParaRPr lang="en-US" dirty="0"/>
          </a:p>
          <a:p>
            <a:pPr lvl="1"/>
            <a:r>
              <a:rPr lang="en-US" dirty="0"/>
              <a:t>BenNadel.com (Lots of tips and code references/examples):</a:t>
            </a:r>
            <a:br>
              <a:rPr lang="en-US" dirty="0"/>
            </a:br>
            <a:r>
              <a:rPr lang="en-US" dirty="0">
                <a:hlinkClick r:id="rId6"/>
              </a:rPr>
              <a:t>https://www.bennadel.com/</a:t>
            </a:r>
            <a:r>
              <a:rPr lang="en-US" dirty="0"/>
              <a:t> </a:t>
            </a:r>
          </a:p>
          <a:p>
            <a:pPr lvl="1"/>
            <a:r>
              <a:rPr lang="en-US" dirty="0" err="1"/>
              <a:t>CFDocs</a:t>
            </a:r>
            <a:r>
              <a:rPr lang="en-US" dirty="0"/>
              <a:t> (Tags and functions reference): </a:t>
            </a:r>
            <a:r>
              <a:rPr lang="en-US" dirty="0">
                <a:hlinkClick r:id="rId7"/>
              </a:rPr>
              <a:t>https://cfdocs.org/</a:t>
            </a:r>
            <a:endParaRPr lang="en-US" dirty="0"/>
          </a:p>
          <a:p>
            <a:pPr lvl="1"/>
            <a:r>
              <a:rPr lang="en-US" dirty="0"/>
              <a:t>Charlie </a:t>
            </a:r>
            <a:r>
              <a:rPr lang="en-US" dirty="0" err="1"/>
              <a:t>Arehart’s</a:t>
            </a:r>
            <a:r>
              <a:rPr lang="en-US" dirty="0"/>
              <a:t> site (videos, training, links): </a:t>
            </a:r>
            <a:r>
              <a:rPr lang="en-US" dirty="0">
                <a:hlinkClick r:id="rId8"/>
              </a:rPr>
              <a:t>http://www.carehart.org/</a:t>
            </a:r>
            <a:r>
              <a:rPr lang="en-US" dirty="0"/>
              <a:t> </a:t>
            </a:r>
          </a:p>
          <a:p>
            <a:pPr lvl="1"/>
            <a:endParaRPr lang="en-US" dirty="0"/>
          </a:p>
          <a:p>
            <a:pPr lvl="1"/>
            <a:endParaRPr lang="en-US" dirty="0"/>
          </a:p>
          <a:p>
            <a:endParaRPr lang="en-US" dirty="0"/>
          </a:p>
          <a:p>
            <a:pPr lvl="1"/>
            <a:endParaRPr lang="en-US" dirty="0"/>
          </a:p>
          <a:p>
            <a:pPr lvl="3"/>
            <a:endParaRPr lang="en-US" dirty="0"/>
          </a:p>
          <a:p>
            <a:pPr lvl="2"/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9251616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873ED8-6F5F-43B1-B48D-AFD6A936C0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Upcoming Events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0643621-C15B-483C-89DE-7F4F72303D7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err="1"/>
              <a:t>NCDevCon</a:t>
            </a:r>
            <a:r>
              <a:rPr lang="en-US" dirty="0"/>
              <a:t> (</a:t>
            </a:r>
            <a:r>
              <a:rPr lang="en-US" dirty="0">
                <a:hlinkClick r:id="rId3"/>
              </a:rPr>
              <a:t>http://ncdevcon.com</a:t>
            </a:r>
            <a:r>
              <a:rPr lang="en-US" dirty="0"/>
              <a:t>) – October 7-8 – Raleigh, NC</a:t>
            </a:r>
          </a:p>
          <a:p>
            <a:r>
              <a:rPr lang="en-US" dirty="0"/>
              <a:t>Adobe ColdFusion Summit</a:t>
            </a:r>
          </a:p>
          <a:p>
            <a:pPr lvl="1"/>
            <a:r>
              <a:rPr lang="en-US" dirty="0"/>
              <a:t>Dates: November 16-17 (pre-conference workshops on the 15</a:t>
            </a:r>
            <a:r>
              <a:rPr lang="en-US" baseline="30000" dirty="0"/>
              <a:t>th</a:t>
            </a:r>
            <a:r>
              <a:rPr lang="en-US" dirty="0"/>
              <a:t>)</a:t>
            </a:r>
          </a:p>
          <a:p>
            <a:pPr lvl="1"/>
            <a:r>
              <a:rPr lang="en-US" dirty="0"/>
              <a:t>Location: The Mirage </a:t>
            </a:r>
            <a:r>
              <a:rPr lang="en-US" dirty="0" err="1"/>
              <a:t>Resorrt</a:t>
            </a:r>
            <a:r>
              <a:rPr lang="en-US" dirty="0"/>
              <a:t> and Casino – Las Vegas, NV</a:t>
            </a:r>
          </a:p>
          <a:p>
            <a:pPr lvl="1"/>
            <a:r>
              <a:rPr lang="en-US" dirty="0"/>
              <a:t>More Info and Registration: </a:t>
            </a:r>
            <a:r>
              <a:rPr lang="en-US" dirty="0">
                <a:hlinkClick r:id="rId4"/>
              </a:rPr>
              <a:t>https://cfsummit.adobeevents.com/</a:t>
            </a:r>
            <a:r>
              <a:rPr lang="en-US" dirty="0"/>
              <a:t> </a:t>
            </a:r>
            <a:br>
              <a:rPr lang="en-US" dirty="0"/>
            </a:br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endParaRPr lang="en-US" dirty="0"/>
          </a:p>
          <a:p>
            <a:pPr lvl="1"/>
            <a:endParaRPr lang="en-US" dirty="0"/>
          </a:p>
          <a:p>
            <a:pPr lvl="3"/>
            <a:endParaRPr lang="en-US" dirty="0"/>
          </a:p>
          <a:p>
            <a:pPr lvl="2"/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7641558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873ED8-6F5F-43B1-B48D-AFD6A936C0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Seattle CFUG Social Media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0643621-C15B-483C-89DE-7F4F72303D7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Facebook: </a:t>
            </a:r>
            <a:r>
              <a:rPr lang="en-US" dirty="0">
                <a:hlinkClick r:id="rId3"/>
              </a:rPr>
              <a:t>https://www.facebook.com/seattlecoldfusionusergroup/</a:t>
            </a:r>
            <a:endParaRPr lang="en-US" dirty="0"/>
          </a:p>
          <a:p>
            <a:r>
              <a:rPr lang="en-US" dirty="0"/>
              <a:t>Twitter: </a:t>
            </a:r>
            <a:r>
              <a:rPr lang="en-US" dirty="0">
                <a:hlinkClick r:id="rId4"/>
              </a:rPr>
              <a:t>https://twitter.com/seattlecfug</a:t>
            </a:r>
            <a:r>
              <a:rPr lang="en-US" dirty="0"/>
              <a:t> @</a:t>
            </a:r>
            <a:r>
              <a:rPr lang="en-US" dirty="0" err="1"/>
              <a:t>seattlecfug</a:t>
            </a:r>
            <a:endParaRPr lang="en-US" dirty="0"/>
          </a:p>
          <a:p>
            <a:r>
              <a:rPr lang="en-US" dirty="0"/>
              <a:t>Meetup (join our group here): </a:t>
            </a:r>
            <a:r>
              <a:rPr lang="en-US" dirty="0">
                <a:hlinkClick r:id="rId5"/>
              </a:rPr>
              <a:t>https://www.meetup.com/Seattle-ColdFusion-User-Group/</a:t>
            </a:r>
            <a:endParaRPr lang="en-US" dirty="0"/>
          </a:p>
          <a:p>
            <a:r>
              <a:rPr lang="en-US" dirty="0" err="1"/>
              <a:t>EventBrite</a:t>
            </a:r>
            <a:r>
              <a:rPr lang="en-US" dirty="0"/>
              <a:t> (register for our events here)</a:t>
            </a:r>
          </a:p>
          <a:p>
            <a:pPr lvl="1"/>
            <a:endParaRPr lang="en-US" dirty="0"/>
          </a:p>
          <a:p>
            <a:endParaRPr lang="en-US" dirty="0"/>
          </a:p>
          <a:p>
            <a:pPr lvl="1"/>
            <a:endParaRPr lang="en-US" dirty="0"/>
          </a:p>
          <a:p>
            <a:pPr lvl="3"/>
            <a:endParaRPr lang="en-US" dirty="0"/>
          </a:p>
          <a:p>
            <a:pPr lvl="2"/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2641744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873ED8-6F5F-43B1-B48D-AFD6A936C0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Web Site Coming Soon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0643621-C15B-483C-89DE-7F4F72303D7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seattlecfug.org</a:t>
            </a:r>
          </a:p>
          <a:p>
            <a:r>
              <a:rPr lang="en-US" dirty="0"/>
              <a:t>Fully Responsive</a:t>
            </a:r>
          </a:p>
          <a:p>
            <a:r>
              <a:rPr lang="en-US" dirty="0"/>
              <a:t>Social Resource Link</a:t>
            </a:r>
          </a:p>
          <a:p>
            <a:r>
              <a:rPr lang="en-US" dirty="0"/>
              <a:t>Member bios/photos/links (active members)</a:t>
            </a:r>
          </a:p>
          <a:p>
            <a:r>
              <a:rPr lang="en-US" dirty="0"/>
              <a:t>Events</a:t>
            </a:r>
          </a:p>
          <a:p>
            <a:r>
              <a:rPr lang="en-US" dirty="0"/>
              <a:t>Contact</a:t>
            </a:r>
          </a:p>
          <a:p>
            <a:r>
              <a:rPr lang="en-US" dirty="0"/>
              <a:t>Directions</a:t>
            </a:r>
          </a:p>
          <a:p>
            <a:r>
              <a:rPr lang="en-US" dirty="0"/>
              <a:t>About ColdFusion</a:t>
            </a:r>
          </a:p>
          <a:p>
            <a:r>
              <a:rPr lang="en-US" dirty="0"/>
              <a:t>ColdFusion Resources</a:t>
            </a:r>
          </a:p>
          <a:p>
            <a:pPr lvl="1"/>
            <a:endParaRPr lang="en-US" dirty="0"/>
          </a:p>
          <a:p>
            <a:endParaRPr lang="en-US" dirty="0"/>
          </a:p>
          <a:p>
            <a:pPr lvl="1"/>
            <a:endParaRPr lang="en-US" dirty="0"/>
          </a:p>
          <a:p>
            <a:pPr lvl="3"/>
            <a:endParaRPr lang="en-US" dirty="0"/>
          </a:p>
          <a:p>
            <a:pPr lvl="2"/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055997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873ED8-6F5F-43B1-B48D-AFD6A936C0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Agenda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0643621-C15B-483C-89DE-7F4F72303D7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Welcome to the Seattle ColdFusion User Group</a:t>
            </a:r>
          </a:p>
          <a:p>
            <a:r>
              <a:rPr lang="en-US" dirty="0"/>
              <a:t>Introductions</a:t>
            </a:r>
          </a:p>
          <a:p>
            <a:r>
              <a:rPr lang="en-US" dirty="0"/>
              <a:t>Goals</a:t>
            </a:r>
          </a:p>
          <a:p>
            <a:r>
              <a:rPr lang="en-US" dirty="0"/>
              <a:t>Adobe ColdFusion Developer Week</a:t>
            </a:r>
          </a:p>
          <a:p>
            <a:r>
              <a:rPr lang="en-US" dirty="0"/>
              <a:t>ColdFusion Frameworks</a:t>
            </a:r>
          </a:p>
          <a:p>
            <a:r>
              <a:rPr lang="en-US" dirty="0"/>
              <a:t>ColdFusion Resources &amp; Upcoming Events</a:t>
            </a:r>
          </a:p>
          <a:p>
            <a:r>
              <a:rPr lang="en-US" dirty="0"/>
              <a:t>Social Media/On-line Resources</a:t>
            </a:r>
          </a:p>
          <a:p>
            <a:r>
              <a:rPr lang="en-US" dirty="0"/>
              <a:t>Web Site Coming Soon</a:t>
            </a:r>
          </a:p>
          <a:p>
            <a:r>
              <a:rPr lang="en-US" dirty="0"/>
              <a:t>Volunteer Opportunities</a:t>
            </a:r>
          </a:p>
          <a:p>
            <a:r>
              <a:rPr lang="en-US" dirty="0"/>
              <a:t>Next Month’s Meeting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7508455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873ED8-6F5F-43B1-B48D-AFD6A936C0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Volunteer Opportunities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0643621-C15B-483C-89DE-7F4F72303D7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Social Media</a:t>
            </a:r>
          </a:p>
          <a:p>
            <a:r>
              <a:rPr lang="en-US" dirty="0"/>
              <a:t>Web Site</a:t>
            </a:r>
          </a:p>
          <a:p>
            <a:r>
              <a:rPr lang="en-US" dirty="0"/>
              <a:t>Presentations</a:t>
            </a:r>
            <a:br>
              <a:rPr lang="en-US" dirty="0"/>
            </a:br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endParaRPr lang="en-US" dirty="0"/>
          </a:p>
          <a:p>
            <a:pPr lvl="1"/>
            <a:endParaRPr lang="en-US" dirty="0"/>
          </a:p>
          <a:p>
            <a:pPr lvl="3"/>
            <a:endParaRPr lang="en-US" dirty="0"/>
          </a:p>
          <a:p>
            <a:pPr lvl="2"/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9728841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873ED8-6F5F-43B1-B48D-AFD6A936C0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Next Month’s Meeting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0643621-C15B-483C-89DE-7F4F72303D7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September 12, 2017 – OnlineMetals.com</a:t>
            </a:r>
            <a:br>
              <a:rPr lang="en-US" dirty="0"/>
            </a:br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endParaRPr lang="en-US" dirty="0"/>
          </a:p>
          <a:p>
            <a:pPr lvl="1"/>
            <a:endParaRPr lang="en-US" dirty="0"/>
          </a:p>
          <a:p>
            <a:pPr lvl="3"/>
            <a:endParaRPr lang="en-US" dirty="0"/>
          </a:p>
          <a:p>
            <a:pPr lvl="2"/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9883531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873ED8-6F5F-43B1-B48D-AFD6A936C0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Introductions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0643621-C15B-483C-89DE-7F4F72303D7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Tell us a little bit about who you are</a:t>
            </a:r>
          </a:p>
          <a:p>
            <a:r>
              <a:rPr lang="en-US" dirty="0"/>
              <a:t>Share with us what you would like to get from this user group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1272900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873ED8-6F5F-43B1-B48D-AFD6A936C0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Goals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0643621-C15B-483C-89DE-7F4F72303D7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Assist ColdFusion Developers Throughout the </a:t>
            </a:r>
            <a:br>
              <a:rPr lang="en-US" dirty="0"/>
            </a:br>
            <a:r>
              <a:rPr lang="en-US" dirty="0"/>
              <a:t>Pacific Northwest</a:t>
            </a:r>
          </a:p>
          <a:p>
            <a:r>
              <a:rPr lang="en-US" dirty="0"/>
              <a:t>Promote ColdFusion Developers Throughout the </a:t>
            </a:r>
            <a:br>
              <a:rPr lang="en-US" dirty="0"/>
            </a:br>
            <a:r>
              <a:rPr lang="en-US" dirty="0"/>
              <a:t>Pacific Northwest</a:t>
            </a:r>
          </a:p>
          <a:p>
            <a:r>
              <a:rPr lang="en-US" dirty="0"/>
              <a:t>Connect Employers with ColdFusion Developers</a:t>
            </a:r>
          </a:p>
          <a:p>
            <a:r>
              <a:rPr lang="en-US" dirty="0"/>
              <a:t>Establish a Community of Friendship Between ColdFusion Developers</a:t>
            </a:r>
          </a:p>
          <a:p>
            <a:r>
              <a:rPr lang="en-US" dirty="0"/>
              <a:t>Provide Speaking Opportunities for ColdFusion Developers</a:t>
            </a:r>
          </a:p>
          <a:p>
            <a:r>
              <a:rPr lang="en-US" dirty="0"/>
              <a:t>Change the Perception of ColdFusion as a viable platform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2987608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873ED8-6F5F-43B1-B48D-AFD6A936C0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ColdFusion Developer Week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0643621-C15B-483C-89DE-7F4F72303D7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ColdFusion Developer Week was held last week from </a:t>
            </a:r>
            <a:br>
              <a:rPr lang="en-US" dirty="0"/>
            </a:br>
            <a:r>
              <a:rPr lang="en-US" dirty="0"/>
              <a:t>July 31</a:t>
            </a:r>
            <a:r>
              <a:rPr lang="en-US" baseline="30000" dirty="0"/>
              <a:t>st</a:t>
            </a:r>
            <a:r>
              <a:rPr lang="en-US" dirty="0"/>
              <a:t> – August 4</a:t>
            </a:r>
            <a:r>
              <a:rPr lang="en-US" baseline="30000" dirty="0"/>
              <a:t>th</a:t>
            </a:r>
          </a:p>
          <a:p>
            <a:r>
              <a:rPr lang="en-US" dirty="0"/>
              <a:t>Big </a:t>
            </a:r>
            <a:r>
              <a:rPr lang="en-US" dirty="0" err="1"/>
              <a:t>Takeways</a:t>
            </a:r>
            <a:endParaRPr lang="en-US" dirty="0"/>
          </a:p>
          <a:p>
            <a:pPr lvl="1"/>
            <a:r>
              <a:rPr lang="en-US" dirty="0"/>
              <a:t>Adobe seems very committed to ColdFusion and is putting increased effort and resources into it</a:t>
            </a:r>
          </a:p>
          <a:p>
            <a:pPr lvl="1"/>
            <a:r>
              <a:rPr lang="en-US" dirty="0"/>
              <a:t>Developers were encouraged to put more ColdFusion projects into GitHub, especially public ones that can be shared</a:t>
            </a:r>
          </a:p>
          <a:p>
            <a:pPr lvl="1"/>
            <a:r>
              <a:rPr lang="en-US" dirty="0"/>
              <a:t>Adobe has heard our concerns about the Security Analyzer being tied to a CF Enterprise Server and is working on an option to provide that functionality to all developers</a:t>
            </a:r>
          </a:p>
        </p:txBody>
      </p:sp>
    </p:spTree>
    <p:extLst>
      <p:ext uri="{BB962C8B-B14F-4D97-AF65-F5344CB8AC3E}">
        <p14:creationId xmlns:p14="http://schemas.microsoft.com/office/powerpoint/2010/main" val="180543260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873ED8-6F5F-43B1-B48D-AFD6A936C0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ColdFusion Developer Week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0643621-C15B-483C-89DE-7F4F72303D7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Videos to be posted soon for all of the following topics</a:t>
            </a:r>
          </a:p>
          <a:p>
            <a:pPr lvl="1"/>
            <a:r>
              <a:rPr lang="en-US" dirty="0"/>
              <a:t>The now and the next of Adobe ColdFusion</a:t>
            </a:r>
          </a:p>
          <a:p>
            <a:pPr lvl="1"/>
            <a:r>
              <a:rPr lang="en-US" dirty="0"/>
              <a:t>API Economy: Realizing The Business Value of APIs Through Adobe API Management</a:t>
            </a:r>
          </a:p>
          <a:p>
            <a:pPr lvl="1"/>
            <a:r>
              <a:rPr lang="en-US" dirty="0"/>
              <a:t>Design of REST API and REST in ColdFusion</a:t>
            </a:r>
          </a:p>
          <a:p>
            <a:pPr lvl="1"/>
            <a:r>
              <a:rPr lang="en-US" dirty="0"/>
              <a:t>Upgrade to ColdFusion 2016</a:t>
            </a:r>
          </a:p>
          <a:p>
            <a:pPr lvl="1"/>
            <a:r>
              <a:rPr lang="en-US" dirty="0"/>
              <a:t>Finding security vulnerabilities in your code base using security analyzer</a:t>
            </a:r>
          </a:p>
          <a:p>
            <a:pPr lvl="1"/>
            <a:r>
              <a:rPr lang="en-US" dirty="0"/>
              <a:t>Load Balancing, Scalability and Failover with ColdFusion Clustering</a:t>
            </a:r>
          </a:p>
          <a:p>
            <a:pPr lvl="1"/>
            <a:r>
              <a:rPr lang="en-US" dirty="0"/>
              <a:t>PDF enhancements in ColdFusion 2016</a:t>
            </a:r>
          </a:p>
          <a:p>
            <a:pPr lvl="1"/>
            <a:r>
              <a:rPr lang="en-US" dirty="0"/>
              <a:t>Language enhancements in ColdFusion 2016</a:t>
            </a:r>
          </a:p>
          <a:p>
            <a:pPr lvl="1"/>
            <a:r>
              <a:rPr lang="en-US" dirty="0"/>
              <a:t>Scale with ColdFusion 2016</a:t>
            </a:r>
          </a:p>
          <a:p>
            <a:pPr lvl="1"/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7276285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873ED8-6F5F-43B1-B48D-AFD6A936C0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ColdFusion Developer Week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0643621-C15B-483C-89DE-7F4F72303D7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William Frankhouser from </a:t>
            </a:r>
            <a:r>
              <a:rPr lang="en-US" dirty="0" err="1"/>
              <a:t>WilzDesign</a:t>
            </a:r>
            <a:r>
              <a:rPr lang="en-US" dirty="0"/>
              <a:t> and Everett Community College attended 5 of the sessions </a:t>
            </a:r>
            <a:r>
              <a:rPr lang="en-US" sz="1600" dirty="0"/>
              <a:t>(thank you William)</a:t>
            </a:r>
          </a:p>
          <a:p>
            <a:r>
              <a:rPr lang="en-US" dirty="0"/>
              <a:t>The Now and the Next of ColdFusion</a:t>
            </a:r>
          </a:p>
          <a:p>
            <a:pPr lvl="1"/>
            <a:r>
              <a:rPr lang="en-US" dirty="0"/>
              <a:t>Transformation Since 2010</a:t>
            </a:r>
          </a:p>
          <a:p>
            <a:pPr lvl="2"/>
            <a:r>
              <a:rPr lang="en-US" dirty="0"/>
              <a:t>CF10 (2010) was HTML5 + REST</a:t>
            </a:r>
          </a:p>
          <a:p>
            <a:pPr lvl="2"/>
            <a:r>
              <a:rPr lang="en-US" dirty="0"/>
              <a:t>CF 11 (2012) was + Mobility</a:t>
            </a:r>
          </a:p>
          <a:p>
            <a:pPr lvl="2"/>
            <a:r>
              <a:rPr lang="en-US" dirty="0"/>
              <a:t>CF 2016 + API Management; security analyzer</a:t>
            </a:r>
          </a:p>
          <a:p>
            <a:pPr lvl="3"/>
            <a:r>
              <a:rPr lang="en-US" dirty="0"/>
              <a:t>High performance .. 30% faster; session storage on distributed cache</a:t>
            </a:r>
          </a:p>
          <a:p>
            <a:pPr lvl="3"/>
            <a:r>
              <a:rPr lang="en-US" dirty="0"/>
              <a:t>Security… scan code for OWASP top 10; secure by default</a:t>
            </a:r>
          </a:p>
          <a:p>
            <a:pPr lvl="3"/>
            <a:r>
              <a:rPr lang="en-US" dirty="0"/>
              <a:t>Productivity… CLI, PDF, Language functions, operators, datatypes</a:t>
            </a:r>
          </a:p>
          <a:p>
            <a:pPr lvl="3"/>
            <a:r>
              <a:rPr lang="en-US" dirty="0"/>
              <a:t>API Manager</a:t>
            </a:r>
          </a:p>
          <a:p>
            <a:pPr lvl="3"/>
            <a:endParaRPr lang="en-US" dirty="0"/>
          </a:p>
          <a:p>
            <a:pPr lvl="2"/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6018716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873ED8-6F5F-43B1-B48D-AFD6A936C0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ColdFusion Developer Week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0643621-C15B-483C-89DE-7F4F72303D7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CF 2018 + Microservices (Containerized platform, </a:t>
            </a:r>
            <a:r>
              <a:rPr lang="en-US" dirty="0" err="1"/>
              <a:t>Async</a:t>
            </a:r>
            <a:r>
              <a:rPr lang="en-US" dirty="0"/>
              <a:t> programming, automated lockdown, Performance Management Suite)</a:t>
            </a:r>
          </a:p>
          <a:p>
            <a:pPr lvl="1"/>
            <a:r>
              <a:rPr lang="en-US" dirty="0">
                <a:hlinkClick r:id="rId3"/>
              </a:rPr>
              <a:t>Docker</a:t>
            </a:r>
            <a:r>
              <a:rPr lang="en-US" dirty="0"/>
              <a:t>, Red Hat </a:t>
            </a:r>
            <a:r>
              <a:rPr lang="en-US" dirty="0" err="1">
                <a:hlinkClick r:id="rId4"/>
              </a:rPr>
              <a:t>Openshift</a:t>
            </a:r>
            <a:r>
              <a:rPr lang="en-US" dirty="0">
                <a:hlinkClick r:id="rId4"/>
              </a:rPr>
              <a:t> Container Platform</a:t>
            </a:r>
            <a:endParaRPr lang="en-US" dirty="0"/>
          </a:p>
          <a:p>
            <a:pPr lvl="1"/>
            <a:r>
              <a:rPr lang="en-US" dirty="0"/>
              <a:t>CF 2018 will be supported till 2025</a:t>
            </a:r>
          </a:p>
          <a:p>
            <a:r>
              <a:rPr lang="en-US" dirty="0"/>
              <a:t>CF 2020 Requirements are being formulated</a:t>
            </a:r>
          </a:p>
          <a:p>
            <a:pPr lvl="3"/>
            <a:endParaRPr lang="en-US" dirty="0"/>
          </a:p>
          <a:p>
            <a:pPr lvl="2"/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0704898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873ED8-6F5F-43B1-B48D-AFD6A936C0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ColdFusion Developer Week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0643621-C15B-483C-89DE-7F4F72303D7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Security</a:t>
            </a:r>
          </a:p>
          <a:p>
            <a:pPr lvl="1"/>
            <a:r>
              <a:rPr lang="en-US" dirty="0"/>
              <a:t>Adobe Secure Product Lifecycle (SPLC)</a:t>
            </a:r>
          </a:p>
          <a:p>
            <a:pPr lvl="2"/>
            <a:r>
              <a:rPr lang="en-US" dirty="0"/>
              <a:t>Focus on embedding security into product requirements and planning</a:t>
            </a:r>
          </a:p>
          <a:p>
            <a:pPr lvl="2"/>
            <a:r>
              <a:rPr lang="en-US" dirty="0"/>
              <a:t>Adobe has been using SD Elements since 2014 to assist </a:t>
            </a:r>
            <a:r>
              <a:rPr lang="en-US" dirty="0">
                <a:hlinkClick r:id="rId3"/>
              </a:rPr>
              <a:t>https://www.securitycompass.com/sdelements/</a:t>
            </a:r>
            <a:endParaRPr lang="en-US" dirty="0"/>
          </a:p>
          <a:p>
            <a:pPr lvl="2"/>
            <a:r>
              <a:rPr lang="en-US" dirty="0"/>
              <a:t>More Info: </a:t>
            </a:r>
            <a:r>
              <a:rPr lang="en-US" dirty="0">
                <a:hlinkClick r:id="rId4"/>
              </a:rPr>
              <a:t>https://blogs.adobe.com/security/tag/secure-product-lifecycle</a:t>
            </a:r>
            <a:r>
              <a:rPr lang="en-US" dirty="0"/>
              <a:t> </a:t>
            </a:r>
          </a:p>
          <a:p>
            <a:pPr lvl="1"/>
            <a:r>
              <a:rPr lang="en-US" dirty="0"/>
              <a:t>No ZERO-Day Vulnerabilities since 2012</a:t>
            </a:r>
          </a:p>
          <a:p>
            <a:pPr lvl="1"/>
            <a:r>
              <a:rPr lang="en-US" dirty="0"/>
              <a:t>Ability to Run ColdFusion 2016’s Security Code Analyzer from the Command Line using code created by David </a:t>
            </a:r>
            <a:r>
              <a:rPr lang="en-US" dirty="0" err="1"/>
              <a:t>Epler</a:t>
            </a:r>
            <a:r>
              <a:rPr lang="en-US" dirty="0"/>
              <a:t>: </a:t>
            </a:r>
            <a:r>
              <a:rPr lang="en-US" dirty="0">
                <a:hlinkClick r:id="rId5"/>
              </a:rPr>
              <a:t>https://github.com/dcepler/cf-cmdline-sec-ana</a:t>
            </a:r>
            <a:r>
              <a:rPr lang="en-US" dirty="0"/>
              <a:t> </a:t>
            </a:r>
          </a:p>
          <a:p>
            <a:endParaRPr lang="en-US" dirty="0"/>
          </a:p>
          <a:p>
            <a:pPr lvl="3"/>
            <a:endParaRPr lang="en-US" dirty="0"/>
          </a:p>
          <a:p>
            <a:pPr lvl="2"/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2437816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285</TotalTime>
  <Words>1042</Words>
  <Application>Microsoft Office PowerPoint</Application>
  <PresentationFormat>Widescreen</PresentationFormat>
  <Paragraphs>194</Paragraphs>
  <Slides>21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8" baseType="lpstr">
      <vt:lpstr>Arial</vt:lpstr>
      <vt:lpstr>Arial Black</vt:lpstr>
      <vt:lpstr>Calibri</vt:lpstr>
      <vt:lpstr>Calibri Light</vt:lpstr>
      <vt:lpstr>Open Sans</vt:lpstr>
      <vt:lpstr>Wingdings</vt:lpstr>
      <vt:lpstr>Office Theme</vt:lpstr>
      <vt:lpstr>August 2017</vt:lpstr>
      <vt:lpstr>Agenda</vt:lpstr>
      <vt:lpstr>Introductions</vt:lpstr>
      <vt:lpstr>Goals</vt:lpstr>
      <vt:lpstr>ColdFusion Developer Week</vt:lpstr>
      <vt:lpstr>ColdFusion Developer Week</vt:lpstr>
      <vt:lpstr>ColdFusion Developer Week</vt:lpstr>
      <vt:lpstr>ColdFusion Developer Week</vt:lpstr>
      <vt:lpstr>ColdFusion Developer Week</vt:lpstr>
      <vt:lpstr>ColdFusion Developer Week</vt:lpstr>
      <vt:lpstr>ColdFusion Developer Week</vt:lpstr>
      <vt:lpstr>ColdFusion Frameworks</vt:lpstr>
      <vt:lpstr>ColdFusion Frameworks</vt:lpstr>
      <vt:lpstr>ColdFusion Frameworks</vt:lpstr>
      <vt:lpstr>ColdFusion Resources</vt:lpstr>
      <vt:lpstr>ColdFusion Resources</vt:lpstr>
      <vt:lpstr>Upcoming Events</vt:lpstr>
      <vt:lpstr>Seattle CFUG Social Media</vt:lpstr>
      <vt:lpstr>Web Site Coming Soon</vt:lpstr>
      <vt:lpstr>Volunteer Opportunities</vt:lpstr>
      <vt:lpstr>Next Month’s Meeting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Leon O'Daniel</dc:creator>
  <cp:lastModifiedBy>Leon O'Daniel</cp:lastModifiedBy>
  <cp:revision>30</cp:revision>
  <dcterms:created xsi:type="dcterms:W3CDTF">2017-08-08T15:52:53Z</dcterms:created>
  <dcterms:modified xsi:type="dcterms:W3CDTF">2017-08-16T23:40:40Z</dcterms:modified>
</cp:coreProperties>
</file>