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15" r:id="rId3"/>
    <p:sldId id="348" r:id="rId4"/>
    <p:sldId id="259" r:id="rId5"/>
    <p:sldId id="258" r:id="rId6"/>
    <p:sldId id="328" r:id="rId7"/>
    <p:sldId id="329" r:id="rId8"/>
    <p:sldId id="331" r:id="rId9"/>
    <p:sldId id="332" r:id="rId10"/>
    <p:sldId id="340" r:id="rId11"/>
    <p:sldId id="341" r:id="rId12"/>
    <p:sldId id="342" r:id="rId13"/>
    <p:sldId id="343" r:id="rId14"/>
    <p:sldId id="334" r:id="rId15"/>
    <p:sldId id="335" r:id="rId16"/>
    <p:sldId id="344" r:id="rId17"/>
    <p:sldId id="345" r:id="rId18"/>
    <p:sldId id="346" r:id="rId19"/>
    <p:sldId id="347" r:id="rId20"/>
    <p:sldId id="349" r:id="rId21"/>
    <p:sldId id="350" r:id="rId22"/>
    <p:sldId id="351" r:id="rId23"/>
    <p:sldId id="352" r:id="rId24"/>
    <p:sldId id="325" r:id="rId25"/>
    <p:sldId id="326" r:id="rId26"/>
    <p:sldId id="327" r:id="rId27"/>
    <p:sldId id="276" r:id="rId28"/>
    <p:sldId id="31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81" autoAdjust="0"/>
  </p:normalViewPr>
  <p:slideViewPr>
    <p:cSldViewPr snapToGrid="0">
      <p:cViewPr varScale="1">
        <p:scale>
          <a:sx n="143" d="100"/>
          <a:sy n="143" d="100"/>
        </p:scale>
        <p:origin x="51" y="4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231E-1A1C-485A-8D56-58C521CDA39A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B1421-C841-4EC7-A6E9-0EE24502E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50EE-715B-42CC-9B52-8ADF853D0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65443" y="1480008"/>
            <a:ext cx="3126557" cy="1718870"/>
          </a:xfr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August 2017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CE7D2-7124-4EF8-A010-2C222FC1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A11D6-4EF4-41A6-B7D4-DDA7751A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A97B-1FB7-4A64-8963-7813EAB3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4873-0C25-4436-B390-B553C99EF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1C15A-7396-4725-8055-4F9A1F5F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B3EA8-07BB-421E-8345-73C48827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7A36C-8D67-47C3-88CF-62145831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4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01615-2CC5-4F3A-9D15-7FF38A36A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3651A-4319-4817-BDBF-DFFE89C5C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8BF22-D692-44D4-8302-D66EDCC3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48608-E52E-4532-9B80-84E67154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E6AF1-AB02-48EF-8382-D4917390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40C2-E68D-4EDE-97D0-52B506E7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noFill/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F0318-9B5E-4F80-B9B0-78F7D0E73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17ECD-53BC-4C7E-BCB4-50225F06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17959-0396-43D6-808A-73E04EDC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D6244-A27A-49B1-8454-3491E860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3BD745-F121-47AC-B8EC-074096B6FD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5" y="131975"/>
            <a:ext cx="1750211" cy="175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4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1607-0140-4DD7-8FCA-74EEFD89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76AF7-9D89-457F-A303-38CD762E6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0CB1A-E6E3-4402-861D-BDD5FBEC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C4C78-C02A-40FD-A1C8-4EFED542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49484-212B-439C-ADF5-12E72E50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F42E-3775-476D-B62B-ECD4BA6F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62315-B81B-42F9-B069-091400E29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B20FC-F044-4A2B-8023-52FC14E52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3465E-39ED-4AED-A15E-F5FD8099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263D1-2A82-47F3-8475-79BEA05E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65C6D-0AD6-4E7F-BBD4-661EAA0F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36DC1-331E-41ED-B242-C2F3B1A8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267D5-6FA3-4C06-A8C5-45943C2EA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28E63-BC89-4173-9DC7-30016EAF9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4F1E4-0A5C-4EDF-BDD1-35CC79964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804DC-3F16-4070-AC61-C14D0AE2E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E3BCC-6658-43DC-9723-65A2DE5A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162D05-2ED4-4D62-A27A-4D92063D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9707C2-E19A-4BF9-81C6-81A2A47D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3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72C3-4A30-4098-8BEF-9995DE98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E96D28-6F61-4838-96B5-42029B8B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12722-1760-453D-8EBB-A0767273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ACE22-C713-49C7-A31A-E7E61C51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1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4AB69-B871-4FC1-8BB1-2C1A499C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4CFAC-1AC8-4888-9219-5DA7628F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86A84-F025-472B-B680-59357C96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9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C076-57FB-44F0-AD5D-B0C683A1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FF51F-84F3-494A-B4A0-8EBA9062C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7FAF4-8B36-473C-93C4-3E880DC69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242B8-68BA-40E7-8486-74F50160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9046A-6576-44A0-BE00-DCBDD6ADB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4FABA-456B-4D41-9FCE-1236393E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B8A9-2551-411A-8893-5606E623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40249-C2C7-4ECE-B7AB-67F2D6F42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61DEE-72C3-455E-8743-7E684204C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17426-0364-48E6-B375-8F02BAFF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C78A4-8A49-439F-AF77-875F93BB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F39C4-C96B-46F8-896C-F63EF25B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EF60E-704A-41F9-BDCB-1505DFA07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5E2E0-57EB-4751-9CF4-386422E02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C52C5-8276-469E-AB50-B525E964B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BFAE-C710-4A50-A4CF-82D62D897E8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35CF9-6BF7-4302-A163-4B92C6021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29A06-76D6-4551-868F-128654799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6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ttlecfug.org/demos/twilioConversionTrackin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ba.stackexchange.com/questions/52828/what-permissions-are-necessary-for-truncating-a-tabl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ounproject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ounproject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58835806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usion-reactor.com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fsummit.adobeevents.com/adobe-coldfusion-specialis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fsummit.adobeevents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lio.com/solution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lio.com/try-twili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lio.com/lab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FD51-0D6D-4D8C-A61E-1F5014F85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1" y="1480008"/>
            <a:ext cx="3962400" cy="171887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April 2019</a:t>
            </a:r>
          </a:p>
        </p:txBody>
      </p:sp>
    </p:spTree>
    <p:extLst>
      <p:ext uri="{BB962C8B-B14F-4D97-AF65-F5344CB8AC3E}">
        <p14:creationId xmlns:p14="http://schemas.microsoft.com/office/powerpoint/2010/main" val="413151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Getting Started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Download the </a:t>
            </a:r>
            <a:r>
              <a:rPr lang="en-US" i="1" dirty="0"/>
              <a:t>TwilioConversionTracking.zip </a:t>
            </a:r>
            <a:r>
              <a:rPr lang="en-US" dirty="0"/>
              <a:t>file from </a:t>
            </a:r>
            <a:r>
              <a:rPr lang="en-US" dirty="0">
                <a:hlinkClick r:id="rId3"/>
              </a:rPr>
              <a:t>https://www.seattlecfug.org/demos/twilioConversionTracking/</a:t>
            </a:r>
            <a:r>
              <a:rPr lang="en-US" b="1" dirty="0"/>
              <a:t> </a:t>
            </a:r>
            <a:br>
              <a:rPr lang="en-US" b="1" dirty="0"/>
            </a:br>
            <a:endParaRPr lang="en-US" b="1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Extract the </a:t>
            </a:r>
            <a:r>
              <a:rPr lang="en-US" i="1" dirty="0"/>
              <a:t>TwilioConversionTracking.zip </a:t>
            </a:r>
            <a:r>
              <a:rPr lang="en-US" dirty="0"/>
              <a:t>file. Copy the contents of the </a:t>
            </a:r>
            <a:r>
              <a:rPr lang="en-US" b="1" dirty="0"/>
              <a:t>code</a:t>
            </a:r>
            <a:r>
              <a:rPr lang="en-US" dirty="0"/>
              <a:t> folder to the root folder of your application (site)</a:t>
            </a:r>
          </a:p>
        </p:txBody>
      </p:sp>
    </p:spTree>
    <p:extLst>
      <p:ext uri="{BB962C8B-B14F-4D97-AF65-F5344CB8AC3E}">
        <p14:creationId xmlns:p14="http://schemas.microsoft.com/office/powerpoint/2010/main" val="3750466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Getting Started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Access your Twilio Account SID and Auth Token</a:t>
            </a:r>
          </a:p>
          <a:p>
            <a:pPr lvl="1"/>
            <a:r>
              <a:rPr lang="en-US" dirty="0"/>
              <a:t>Live credentials available from Dashboard</a:t>
            </a:r>
          </a:p>
          <a:p>
            <a:pPr lvl="1"/>
            <a:r>
              <a:rPr lang="en-US" dirty="0"/>
              <a:t>Test credentials available from Settings &gt; General (only able to test making a call, getting a new phone number or sending a text message)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Update the </a:t>
            </a:r>
            <a:r>
              <a:rPr lang="en-US" dirty="0" err="1"/>
              <a:t>settings.cfm</a:t>
            </a:r>
            <a:r>
              <a:rPr lang="en-US" dirty="0"/>
              <a:t> file to display the proper:</a:t>
            </a:r>
          </a:p>
          <a:p>
            <a:pPr lvl="1"/>
            <a:r>
              <a:rPr lang="en-US" dirty="0"/>
              <a:t>ColdFusion Data Source (DSN) info</a:t>
            </a:r>
          </a:p>
          <a:p>
            <a:pPr lvl="1"/>
            <a:r>
              <a:rPr lang="en-US" dirty="0"/>
              <a:t>Mail server info</a:t>
            </a:r>
          </a:p>
          <a:p>
            <a:pPr lvl="1"/>
            <a:r>
              <a:rPr lang="en-US" dirty="0"/>
              <a:t>Twilio SID and Auth Token</a:t>
            </a:r>
          </a:p>
        </p:txBody>
      </p:sp>
    </p:spTree>
    <p:extLst>
      <p:ext uri="{BB962C8B-B14F-4D97-AF65-F5344CB8AC3E}">
        <p14:creationId xmlns:p14="http://schemas.microsoft.com/office/powerpoint/2010/main" val="27329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Getting Started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/>
              <a:t>Execute the </a:t>
            </a:r>
            <a:r>
              <a:rPr lang="en-US" b="1" dirty="0" err="1"/>
              <a:t>CreateTwilioObjects.sql</a:t>
            </a:r>
            <a:r>
              <a:rPr lang="en-US" b="1" dirty="0"/>
              <a:t> </a:t>
            </a:r>
            <a:r>
              <a:rPr lang="en-US" dirty="0"/>
              <a:t>script in SQL Server Management Studio to create the necessary tables, stored procedures and user-defined functions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 startAt="8"/>
            </a:pPr>
            <a:r>
              <a:rPr lang="en-US" dirty="0"/>
              <a:t>Create a login that has permissions to truncate tables and write data. Alternatively, you can use the </a:t>
            </a:r>
            <a:br>
              <a:rPr lang="en-US" dirty="0"/>
            </a:br>
            <a:r>
              <a:rPr lang="en-US" dirty="0"/>
              <a:t>WITH EXECUTE as OWNER command to provide permissions to execute a stored procedure that could truncate tables.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more info: </a:t>
            </a:r>
            <a:r>
              <a:rPr lang="en-US" i="1" dirty="0">
                <a:hlinkClick r:id="rId3"/>
              </a:rPr>
              <a:t>https://dba.stackexchange.com/questions/52828/what-permissions-are-necessary-for-truncating-a-table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98247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Getting Started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Make sure that you assign Execute permissions for all of the new Twilio Stored Procedures and Scalar Functions to the Logins that will need to execute.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Tip: you could create a database role that could be assigned to your logins that would have execute permissions on the new stored procedures/functions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42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Importing Data from Twilio using ColdFusion and </a:t>
            </a:r>
            <a:br>
              <a:rPr lang="en-US" b="1" dirty="0"/>
            </a:br>
            <a:r>
              <a:rPr lang="en-US" b="1" dirty="0"/>
              <a:t>SQL Server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</a:t>
            </a:r>
            <a:r>
              <a:rPr lang="en-US" b="1" dirty="0"/>
              <a:t>code/</a:t>
            </a:r>
            <a:r>
              <a:rPr lang="en-US" b="1" dirty="0" err="1"/>
              <a:t>scheduledTasks</a:t>
            </a:r>
            <a:r>
              <a:rPr lang="en-US" b="1" dirty="0"/>
              <a:t>/</a:t>
            </a:r>
            <a:r>
              <a:rPr lang="en-US" b="1" dirty="0" err="1"/>
              <a:t>dailyTwilioImport.cfm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a CFHTTP GET Request to the Twilio API for Calls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&lt;</a:t>
            </a:r>
            <a:r>
              <a:rPr lang="en-US" dirty="0" err="1"/>
              <a:t>cfhttp</a:t>
            </a:r>
            <a:r>
              <a:rPr lang="en-US" dirty="0"/>
              <a:t> </a:t>
            </a:r>
            <a:r>
              <a:rPr lang="en-US" dirty="0" err="1"/>
              <a:t>url</a:t>
            </a:r>
            <a:r>
              <a:rPr lang="en-US" dirty="0"/>
              <a:t>="https://api.twilio.com/2010-04-01/Accounts/</a:t>
            </a:r>
            <a:r>
              <a:rPr lang="en-US" dirty="0" err="1">
                <a:solidFill>
                  <a:srgbClr val="FF0000"/>
                </a:solidFill>
              </a:rPr>
              <a:t>AccountSID</a:t>
            </a:r>
            <a:r>
              <a:rPr lang="en-US" dirty="0"/>
              <a:t>/</a:t>
            </a:r>
            <a:r>
              <a:rPr lang="en-US" dirty="0" err="1"/>
              <a:t>Calls.csv?PageSize</a:t>
            </a:r>
            <a:r>
              <a:rPr lang="en-US" dirty="0"/>
              <a:t>=1000" username=“</a:t>
            </a:r>
            <a:r>
              <a:rPr lang="en-US" dirty="0" err="1">
                <a:solidFill>
                  <a:srgbClr val="FF0000"/>
                </a:solidFill>
              </a:rPr>
              <a:t>AccountSID</a:t>
            </a:r>
            <a:r>
              <a:rPr lang="en-US" dirty="0"/>
              <a:t>" password=“</a:t>
            </a:r>
            <a:r>
              <a:rPr lang="en-US" dirty="0" err="1">
                <a:solidFill>
                  <a:srgbClr val="FF0000"/>
                </a:solidFill>
              </a:rPr>
              <a:t>AuthToken</a:t>
            </a:r>
            <a:r>
              <a:rPr lang="en-US" dirty="0"/>
              <a:t>" name="</a:t>
            </a:r>
            <a:r>
              <a:rPr lang="en-US" dirty="0" err="1"/>
              <a:t>VARIABLES.Twilio</a:t>
            </a:r>
            <a:r>
              <a:rPr lang="en-US" dirty="0"/>
              <a:t>"&gt;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note: maximum number of records/request is 1000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5065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Importing Data from Twilio using ColdFusion and </a:t>
            </a:r>
            <a:br>
              <a:rPr lang="en-US" b="1" dirty="0"/>
            </a:br>
            <a:r>
              <a:rPr lang="en-US" b="1" dirty="0"/>
              <a:t>SQL Server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dirty="0"/>
              <a:t>Import Twilio data to a </a:t>
            </a:r>
            <a:r>
              <a:rPr lang="en-US" dirty="0" err="1"/>
              <a:t>RawTwilio</a:t>
            </a:r>
            <a:r>
              <a:rPr lang="en-US" dirty="0"/>
              <a:t> table first. This will allow you to:</a:t>
            </a:r>
          </a:p>
          <a:p>
            <a:pPr lvl="2"/>
            <a:r>
              <a:rPr lang="en-US" dirty="0"/>
              <a:t>Format the dates to be SQL compatible</a:t>
            </a:r>
          </a:p>
          <a:p>
            <a:pPr lvl="2"/>
            <a:r>
              <a:rPr lang="en-US" dirty="0"/>
              <a:t>Avoid importing duplicate records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 startAt="4"/>
            </a:pPr>
            <a:r>
              <a:rPr lang="en-US" dirty="0"/>
              <a:t>Loop over the records in the </a:t>
            </a:r>
            <a:r>
              <a:rPr lang="en-US" dirty="0" err="1"/>
              <a:t>RawTwilio</a:t>
            </a:r>
            <a:r>
              <a:rPr lang="en-US" dirty="0"/>
              <a:t> table and import them to the </a:t>
            </a:r>
            <a:r>
              <a:rPr lang="en-US" dirty="0" err="1"/>
              <a:t>RawTwilio</a:t>
            </a:r>
            <a:r>
              <a:rPr lang="en-US" dirty="0"/>
              <a:t> table</a:t>
            </a:r>
          </a:p>
        </p:txBody>
      </p:sp>
    </p:spTree>
    <p:extLst>
      <p:ext uri="{BB962C8B-B14F-4D97-AF65-F5344CB8AC3E}">
        <p14:creationId xmlns:p14="http://schemas.microsoft.com/office/powerpoint/2010/main" val="3130837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Importing Data from Twilio using ColdFusion and </a:t>
            </a:r>
            <a:br>
              <a:rPr lang="en-US" b="1" dirty="0"/>
            </a:br>
            <a:r>
              <a:rPr lang="en-US" b="1" dirty="0"/>
              <a:t>SQL Server</a:t>
            </a:r>
          </a:p>
          <a:p>
            <a:pPr marL="914400" lvl="1" indent="-457200">
              <a:buFont typeface="+mj-lt"/>
              <a:buAutoNum type="arabicPeriod" startAt="5"/>
            </a:pPr>
            <a:r>
              <a:rPr lang="en-US" dirty="0"/>
              <a:t>Execute the </a:t>
            </a:r>
            <a:r>
              <a:rPr lang="en-US" b="1" dirty="0" err="1"/>
              <a:t>importTwilioData</a:t>
            </a:r>
            <a:r>
              <a:rPr lang="en-US" dirty="0"/>
              <a:t> stored procedure to process and import Twilio data to the Twilio table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 startAt="5"/>
            </a:pPr>
            <a:r>
              <a:rPr lang="en-US" dirty="0"/>
              <a:t>Send a message to announce that the daily import was performed successfully.</a:t>
            </a:r>
          </a:p>
        </p:txBody>
      </p:sp>
    </p:spTree>
    <p:extLst>
      <p:ext uri="{BB962C8B-B14F-4D97-AF65-F5344CB8AC3E}">
        <p14:creationId xmlns:p14="http://schemas.microsoft.com/office/powerpoint/2010/main" val="1628117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Downloading data as a CSV file from Twilio using ColdFusion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Open </a:t>
            </a:r>
            <a:r>
              <a:rPr lang="en-US" b="1" dirty="0"/>
              <a:t>code/</a:t>
            </a:r>
            <a:r>
              <a:rPr lang="en-US" b="1" dirty="0" err="1"/>
              <a:t>scheduledTasks</a:t>
            </a:r>
            <a:r>
              <a:rPr lang="en-US" b="1" dirty="0"/>
              <a:t>/</a:t>
            </a:r>
            <a:r>
              <a:rPr lang="en-US" b="1" dirty="0" err="1"/>
              <a:t>dailyTwilioFileDownload.cfm</a:t>
            </a:r>
            <a:br>
              <a:rPr lang="en-US" b="1" dirty="0"/>
            </a:b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Set 2 variables: one for the CSV file name and one for the path to store the CSV file in a CFSCRIPT block:</a:t>
            </a:r>
            <a:br>
              <a:rPr lang="en-US" dirty="0"/>
            </a:br>
            <a:endParaRPr lang="en-US" dirty="0"/>
          </a:p>
          <a:p>
            <a:pPr lvl="2"/>
            <a:r>
              <a:rPr lang="en-US" dirty="0" err="1"/>
              <a:t>VARIABLES.thisFile</a:t>
            </a:r>
            <a:r>
              <a:rPr lang="en-US" dirty="0"/>
              <a:t> = 'Calls' &amp; </a:t>
            </a:r>
            <a:r>
              <a:rPr lang="en-US" dirty="0" err="1"/>
              <a:t>DateFormat</a:t>
            </a:r>
            <a:r>
              <a:rPr lang="en-US" dirty="0"/>
              <a:t>(Now(),'</a:t>
            </a:r>
            <a:r>
              <a:rPr lang="en-US" dirty="0" err="1"/>
              <a:t>mmddyyyy</a:t>
            </a:r>
            <a:r>
              <a:rPr lang="en-US" dirty="0"/>
              <a:t>') &amp; '.csv’</a:t>
            </a:r>
          </a:p>
          <a:p>
            <a:pPr lvl="2"/>
            <a:r>
              <a:rPr lang="en-US" dirty="0" err="1"/>
              <a:t>VARIABLES.filePath</a:t>
            </a:r>
            <a:r>
              <a:rPr lang="en-US" dirty="0"/>
              <a:t> = 'absolute path to the folder that will store downloaded Twilio files - example: D:\home\seattlecfug.org\TwilioFiles\';</a:t>
            </a:r>
          </a:p>
        </p:txBody>
      </p:sp>
    </p:spTree>
    <p:extLst>
      <p:ext uri="{BB962C8B-B14F-4D97-AF65-F5344CB8AC3E}">
        <p14:creationId xmlns:p14="http://schemas.microsoft.com/office/powerpoint/2010/main" val="2961816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Downloading data as a CSV file from Twilio using ColdFusion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dirty="0"/>
              <a:t>Make a CFHTTP GET Request to the Twilio API for Calls. This will save the CSV file to the path you specified.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&lt;</a:t>
            </a:r>
            <a:r>
              <a:rPr lang="en-US" dirty="0" err="1"/>
              <a:t>cfhttp</a:t>
            </a:r>
            <a:r>
              <a:rPr lang="en-US" dirty="0"/>
              <a:t> </a:t>
            </a:r>
            <a:r>
              <a:rPr lang="en-US" dirty="0" err="1"/>
              <a:t>url</a:t>
            </a:r>
            <a:r>
              <a:rPr lang="en-US" dirty="0"/>
              <a:t>="https://api.twilio.com/2010-04-01/Accounts/</a:t>
            </a:r>
            <a:r>
              <a:rPr lang="en-US" dirty="0" err="1">
                <a:solidFill>
                  <a:srgbClr val="FF0000"/>
                </a:solidFill>
              </a:rPr>
              <a:t>AccountSID</a:t>
            </a:r>
            <a:r>
              <a:rPr lang="en-US" dirty="0"/>
              <a:t>/</a:t>
            </a:r>
            <a:r>
              <a:rPr lang="en-US" dirty="0" err="1"/>
              <a:t>Calls.csv?PageSize</a:t>
            </a:r>
            <a:r>
              <a:rPr lang="en-US" dirty="0"/>
              <a:t>=1000" username=“</a:t>
            </a:r>
            <a:r>
              <a:rPr lang="en-US" dirty="0" err="1">
                <a:solidFill>
                  <a:srgbClr val="FF0000"/>
                </a:solidFill>
              </a:rPr>
              <a:t>AccountSID</a:t>
            </a:r>
            <a:r>
              <a:rPr lang="en-US" dirty="0"/>
              <a:t>" password=“</a:t>
            </a:r>
            <a:r>
              <a:rPr lang="en-US" dirty="0" err="1">
                <a:solidFill>
                  <a:srgbClr val="FF0000"/>
                </a:solidFill>
              </a:rPr>
              <a:t>AuthToken</a:t>
            </a:r>
            <a:r>
              <a:rPr lang="en-US" dirty="0"/>
              <a:t>" file="#</a:t>
            </a:r>
            <a:r>
              <a:rPr lang="en-US" dirty="0" err="1"/>
              <a:t>VARIABLES.thisFile</a:t>
            </a:r>
            <a:r>
              <a:rPr lang="en-US" dirty="0"/>
              <a:t>#" path="#</a:t>
            </a:r>
            <a:r>
              <a:rPr lang="en-US" dirty="0" err="1"/>
              <a:t>VARIABLES.filePath</a:t>
            </a:r>
            <a:r>
              <a:rPr lang="en-US" dirty="0"/>
              <a:t>#"&gt;</a:t>
            </a:r>
          </a:p>
        </p:txBody>
      </p:sp>
    </p:spTree>
    <p:extLst>
      <p:ext uri="{BB962C8B-B14F-4D97-AF65-F5344CB8AC3E}">
        <p14:creationId xmlns:p14="http://schemas.microsoft.com/office/powerpoint/2010/main" val="1420225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Downloading data as a CSV file from Twilio using ColdFusion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dirty="0"/>
              <a:t>Send a message to announce that the daily CSV file download was performed successfully.</a:t>
            </a:r>
          </a:p>
        </p:txBody>
      </p:sp>
    </p:spTree>
    <p:extLst>
      <p:ext uri="{BB962C8B-B14F-4D97-AF65-F5344CB8AC3E}">
        <p14:creationId xmlns:p14="http://schemas.microsoft.com/office/powerpoint/2010/main" val="51650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8687"/>
          </a:xfrm>
        </p:spPr>
        <p:txBody>
          <a:bodyPr>
            <a:normAutofit/>
          </a:bodyPr>
          <a:lstStyle/>
          <a:p>
            <a:r>
              <a:rPr lang="en-US" sz="2400" dirty="0"/>
              <a:t>Introductions</a:t>
            </a:r>
          </a:p>
          <a:p>
            <a:r>
              <a:rPr lang="en-US" sz="2400" dirty="0"/>
              <a:t>Goals</a:t>
            </a:r>
          </a:p>
          <a:p>
            <a:r>
              <a:rPr lang="en-US" sz="2400" dirty="0"/>
              <a:t>Add Your Bio to the Seattle CFUG site</a:t>
            </a:r>
          </a:p>
          <a:p>
            <a:r>
              <a:rPr lang="en-US" sz="2400" dirty="0"/>
              <a:t>Registration for CF Summit 2019 now open</a:t>
            </a:r>
          </a:p>
          <a:p>
            <a:r>
              <a:rPr lang="en-US" sz="2400" dirty="0"/>
              <a:t>Integrating Twilio for Conversion Tracking with Your CF Web App</a:t>
            </a:r>
          </a:p>
          <a:p>
            <a:r>
              <a:rPr lang="en-US" sz="2400" dirty="0"/>
              <a:t>Adobe ColdFusion Breakfast Recap </a:t>
            </a:r>
          </a:p>
          <a:p>
            <a:r>
              <a:rPr lang="en-US" sz="2400" dirty="0"/>
              <a:t>Preparing and Incorporating Scalable Vector Graphics into Your ColdFusion Application</a:t>
            </a:r>
          </a:p>
          <a:p>
            <a:r>
              <a:rPr lang="en-US" sz="2400" dirty="0"/>
              <a:t>Next Meeting</a:t>
            </a:r>
          </a:p>
          <a:p>
            <a:r>
              <a:rPr lang="en-US" sz="2400" dirty="0"/>
              <a:t>Questions/Answers/Help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51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Generating Reports/Spreadsheets from Twilio Data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Now that we have Twilio data, we need to add intelligence to it. This can be done by mapping Twilio phone numbers to what is being tracked</a:t>
            </a:r>
          </a:p>
        </p:txBody>
      </p:sp>
    </p:spTree>
    <p:extLst>
      <p:ext uri="{BB962C8B-B14F-4D97-AF65-F5344CB8AC3E}">
        <p14:creationId xmlns:p14="http://schemas.microsoft.com/office/powerpoint/2010/main" val="2681541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Generating Reports/Spreadsheets from Twilio Data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SQL Server tables:</a:t>
            </a:r>
          </a:p>
          <a:p>
            <a:r>
              <a:rPr lang="en-US" dirty="0" err="1"/>
              <a:t>TrackingType</a:t>
            </a:r>
            <a:r>
              <a:rPr lang="en-US" dirty="0"/>
              <a:t>: includes all of the various types of marketing resources being tracked. Examples include:</a:t>
            </a:r>
          </a:p>
          <a:p>
            <a:pPr lvl="1"/>
            <a:r>
              <a:rPr lang="en-US" dirty="0"/>
              <a:t>Google My Business</a:t>
            </a:r>
          </a:p>
          <a:p>
            <a:pPr lvl="1"/>
            <a:r>
              <a:rPr lang="en-US" dirty="0"/>
              <a:t>Facebook</a:t>
            </a:r>
          </a:p>
          <a:p>
            <a:pPr lvl="1"/>
            <a:r>
              <a:rPr lang="en-US" dirty="0"/>
              <a:t>Number used in print materials and on vehicles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206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Generating Reports/Spreadsheets from Twilio Data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SQL Server tables:</a:t>
            </a:r>
          </a:p>
          <a:p>
            <a:r>
              <a:rPr lang="en-US" dirty="0" err="1"/>
              <a:t>TrackingLocation</a:t>
            </a:r>
            <a:r>
              <a:rPr lang="en-US" dirty="0"/>
              <a:t>: includes all of the locations being tracked. </a:t>
            </a:r>
          </a:p>
          <a:p>
            <a:r>
              <a:rPr lang="en-US" dirty="0"/>
              <a:t>Tracking: maps Twilio phone numbers to locations and tracking types. Joined with the Twilio table for generating Metrics.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36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Generating Reports/Spreadsheets from Twilio Data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Appliance Master demo of Twilio reports.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95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9299920" cy="1537094"/>
          </a:xfrm>
        </p:spPr>
        <p:txBody>
          <a:bodyPr>
            <a:normAutofit fontScale="90000"/>
          </a:bodyPr>
          <a:lstStyle/>
          <a:p>
            <a:r>
              <a:rPr lang="en-US" dirty="0"/>
              <a:t>Preparing and Incorporating Scalable Vector Graphics into Your ColdFusion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663"/>
            <a:ext cx="10515600" cy="3894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What are scalable vector graphics (SVG)?</a:t>
            </a:r>
            <a:br>
              <a:rPr lang="en-US" b="1" dirty="0"/>
            </a:br>
            <a:r>
              <a:rPr lang="en-US" dirty="0"/>
              <a:t>XML-based vector image format for two-dimensional graphics with support for interactivity and animation. The SVG specification is an open standard developed by the World Wide Web Consortium (W3C) since 1999.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What can I use scalable vector graphics for?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Logos, maps, other 2D artwork where the image needs to be crisp at all resolutions</a:t>
            </a:r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4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9299920" cy="1537094"/>
          </a:xfrm>
        </p:spPr>
        <p:txBody>
          <a:bodyPr>
            <a:normAutofit fontScale="90000"/>
          </a:bodyPr>
          <a:lstStyle/>
          <a:p>
            <a:r>
              <a:rPr lang="en-US" dirty="0"/>
              <a:t>Preparing and Incorporating Scalable Vector Graphics into Your ColdFusion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663"/>
            <a:ext cx="10515600" cy="389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do I create scalable vector graphics?</a:t>
            </a:r>
          </a:p>
          <a:p>
            <a:pPr marL="0" indent="0">
              <a:buNone/>
            </a:pPr>
            <a:r>
              <a:rPr lang="en-US" dirty="0"/>
              <a:t>Any vector art-based program like Adobe Illustrator or Corel Draw. Ideally, the source image was created and saved in an </a:t>
            </a:r>
            <a:br>
              <a:rPr lang="en-US" dirty="0"/>
            </a:br>
            <a:r>
              <a:rPr lang="en-US" dirty="0"/>
              <a:t>AI or EPS format.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How can I get scalable vector graphics?</a:t>
            </a:r>
          </a:p>
          <a:p>
            <a:pPr marL="0" indent="0">
              <a:buNone/>
            </a:pPr>
            <a:r>
              <a:rPr lang="en-US" dirty="0"/>
              <a:t>The Noun Project - </a:t>
            </a:r>
            <a:r>
              <a:rPr lang="en-US" dirty="0">
                <a:hlinkClick r:id="rId3"/>
              </a:rPr>
              <a:t>https://thenounproject.com</a:t>
            </a:r>
            <a:r>
              <a:rPr lang="en-US" dirty="0"/>
              <a:t>: $39.95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84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9299920" cy="1537094"/>
          </a:xfrm>
        </p:spPr>
        <p:txBody>
          <a:bodyPr>
            <a:normAutofit fontScale="90000"/>
          </a:bodyPr>
          <a:lstStyle/>
          <a:p>
            <a:r>
              <a:rPr lang="en-US" dirty="0"/>
              <a:t>Preparing and Incorporating Scalable Vector Graphics into Your ColdFusion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662"/>
            <a:ext cx="10515600" cy="4238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can I get pre-done scalable vector graphics?</a:t>
            </a:r>
          </a:p>
          <a:p>
            <a:pPr marL="0" indent="0">
              <a:buNone/>
            </a:pPr>
            <a:r>
              <a:rPr lang="en-US" dirty="0"/>
              <a:t>The Noun Project - </a:t>
            </a:r>
            <a:r>
              <a:rPr lang="en-US" dirty="0">
                <a:hlinkClick r:id="rId3"/>
              </a:rPr>
              <a:t>https://thenounproject.com</a:t>
            </a:r>
            <a:endParaRPr lang="en-US" dirty="0"/>
          </a:p>
          <a:p>
            <a:r>
              <a:rPr lang="en-US" dirty="0"/>
              <a:t>Over a million SVG icons. Completely searchable</a:t>
            </a:r>
          </a:p>
          <a:p>
            <a:r>
              <a:rPr lang="en-US" dirty="0"/>
              <a:t>Can colorize the icons to the exact color you need prior to download</a:t>
            </a:r>
          </a:p>
          <a:p>
            <a:r>
              <a:rPr lang="en-US" dirty="0"/>
              <a:t>$39.95 annually for Noun Pro – can use icons without attribution and get access to apps that integrate with many popular programs – </a:t>
            </a:r>
            <a:r>
              <a:rPr lang="en-US" dirty="0" err="1"/>
              <a:t>PhotoShop</a:t>
            </a:r>
            <a:r>
              <a:rPr lang="en-US" dirty="0"/>
              <a:t>, Illustrator…</a:t>
            </a:r>
          </a:p>
          <a:p>
            <a:r>
              <a:rPr lang="en-US" dirty="0"/>
              <a:t>API for developers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43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Month’s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May 15, 2019 – 5:00 PM PDT (online only via Zoom)</a:t>
            </a:r>
            <a:br>
              <a:rPr lang="en-US" dirty="0"/>
            </a:br>
            <a:r>
              <a:rPr lang="en-US" dirty="0"/>
              <a:t>Presentation by Charlie Arehart on the </a:t>
            </a:r>
            <a:r>
              <a:rPr lang="en-US" dirty="0" err="1"/>
              <a:t>FusionReactor</a:t>
            </a:r>
            <a:r>
              <a:rPr lang="en-US" dirty="0"/>
              <a:t> application performance monitor.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Zoom link: </a:t>
            </a:r>
            <a:r>
              <a:rPr lang="en-US" dirty="0">
                <a:hlinkClick r:id="rId3"/>
              </a:rPr>
              <a:t>https://zoom.us/j/588358063</a:t>
            </a:r>
            <a:br>
              <a:rPr lang="en-US" dirty="0"/>
            </a:br>
            <a:r>
              <a:rPr lang="en-US" dirty="0"/>
              <a:t>more info: </a:t>
            </a:r>
            <a:r>
              <a:rPr lang="en-US" dirty="0">
                <a:hlinkClick r:id="rId4"/>
              </a:rPr>
              <a:t>https://www.fusion-reactor.com/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35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Questions/Answers/Help!</a:t>
            </a:r>
          </a:p>
        </p:txBody>
      </p:sp>
    </p:spTree>
    <p:extLst>
      <p:ext uri="{BB962C8B-B14F-4D97-AF65-F5344CB8AC3E}">
        <p14:creationId xmlns:p14="http://schemas.microsoft.com/office/powerpoint/2010/main" val="28532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Tell us a little bit about who you are</a:t>
            </a:r>
          </a:p>
          <a:p>
            <a:r>
              <a:rPr lang="en-US" dirty="0"/>
              <a:t>Share with us what you would like to get from this user group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1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 ColdFusion Developers Throughout the </a:t>
            </a:r>
            <a:br>
              <a:rPr lang="en-US" dirty="0"/>
            </a:br>
            <a:r>
              <a:rPr lang="en-US" dirty="0"/>
              <a:t>Pacific Northwest</a:t>
            </a:r>
          </a:p>
          <a:p>
            <a:r>
              <a:rPr lang="en-US" dirty="0"/>
              <a:t>Promote ColdFusion Developers Throughout the </a:t>
            </a:r>
            <a:br>
              <a:rPr lang="en-US" dirty="0"/>
            </a:br>
            <a:r>
              <a:rPr lang="en-US" dirty="0"/>
              <a:t>Pacific Northwest</a:t>
            </a:r>
          </a:p>
          <a:p>
            <a:r>
              <a:rPr lang="en-US" dirty="0"/>
              <a:t>Connect Employers with ColdFusion Developers</a:t>
            </a:r>
          </a:p>
          <a:p>
            <a:r>
              <a:rPr lang="en-US" dirty="0"/>
              <a:t>Establish a Community of Friendship Between ColdFusion Developers</a:t>
            </a:r>
          </a:p>
          <a:p>
            <a:r>
              <a:rPr lang="en-US" dirty="0"/>
              <a:t>Provide Speaking Opportunities for ColdFusion Developers</a:t>
            </a:r>
          </a:p>
          <a:p>
            <a:r>
              <a:rPr lang="en-US" dirty="0"/>
              <a:t>Change the Perception of ColdFusion as a viable platform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7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 Summit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September 30 – October 2, 2019 at the Mirage Resort and Casino, Las Vegas</a:t>
            </a:r>
          </a:p>
          <a:p>
            <a:r>
              <a:rPr lang="en-US" dirty="0"/>
              <a:t>Early-Bird Registration of $99.00</a:t>
            </a:r>
          </a:p>
          <a:p>
            <a:r>
              <a:rPr lang="en-US" dirty="0"/>
              <a:t>Adobe ColdFusion Specialist Certification Program/Test on September 30</a:t>
            </a:r>
            <a:r>
              <a:rPr lang="en-US" baseline="30000" dirty="0"/>
              <a:t>th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https://cfsummit.adobeevents.com/adobe-coldfusion-specialist/</a:t>
            </a:r>
            <a:r>
              <a:rPr lang="en-US" dirty="0"/>
              <a:t> </a:t>
            </a:r>
          </a:p>
          <a:p>
            <a:r>
              <a:rPr lang="en-US" dirty="0"/>
              <a:t>Now available for registration at </a:t>
            </a:r>
            <a:r>
              <a:rPr lang="en-US" dirty="0">
                <a:hlinkClick r:id="rId4"/>
              </a:rPr>
              <a:t>https://cfsummit.adobeevents.com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2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presentation will cover:</a:t>
            </a:r>
          </a:p>
          <a:p>
            <a:r>
              <a:rPr lang="en-US" dirty="0"/>
              <a:t>What is Twilio &amp; why would I use it?</a:t>
            </a:r>
          </a:p>
          <a:p>
            <a:r>
              <a:rPr lang="en-US" dirty="0"/>
              <a:t>The Use Case</a:t>
            </a:r>
          </a:p>
          <a:p>
            <a:r>
              <a:rPr lang="en-US" dirty="0"/>
              <a:t>Getting Started with Twilio</a:t>
            </a:r>
          </a:p>
          <a:p>
            <a:r>
              <a:rPr lang="en-US" dirty="0"/>
              <a:t>Importing Data from Twilio using ColdFusion and SQL Server</a:t>
            </a:r>
          </a:p>
          <a:p>
            <a:r>
              <a:rPr lang="en-US" dirty="0"/>
              <a:t>Downloading data as a CSV file from Twilio using ColdFusion</a:t>
            </a:r>
          </a:p>
          <a:p>
            <a:r>
              <a:rPr lang="en-US" dirty="0"/>
              <a:t>Leveraging ColdFusion to generate  spreadsheet and data-grid-based Twilio Conversion Reports</a:t>
            </a:r>
          </a:p>
        </p:txBody>
      </p:sp>
    </p:spTree>
    <p:extLst>
      <p:ext uri="{BB962C8B-B14F-4D97-AF65-F5344CB8AC3E}">
        <p14:creationId xmlns:p14="http://schemas.microsoft.com/office/powerpoint/2010/main" val="304372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is Twilio &amp; Why Would I Use It?</a:t>
            </a:r>
          </a:p>
          <a:p>
            <a:pPr marL="0" indent="0">
              <a:buNone/>
            </a:pPr>
            <a:r>
              <a:rPr lang="en-US" dirty="0"/>
              <a:t>Twilio is a communications company that offers a variety of services for companies. It makes it super simple to integrate communications capabilities into your ColdFusion Application.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Twilio Solutions: </a:t>
            </a:r>
            <a:r>
              <a:rPr lang="en-US" dirty="0">
                <a:hlinkClick r:id="rId3"/>
              </a:rPr>
              <a:t>https://www.twilio.com/solutions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07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Use Case</a:t>
            </a:r>
          </a:p>
          <a:p>
            <a:pPr marL="0" indent="0">
              <a:buNone/>
            </a:pPr>
            <a:r>
              <a:rPr lang="en-US" dirty="0"/>
              <a:t>Customer is marketing on multiple online platforms, including Bing Places, Google My Business, Facebook, Instagram and MailChimp.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customer would like to track the effectiveness of marketing on each platform by tracking phone calls from each platform</a:t>
            </a:r>
          </a:p>
        </p:txBody>
      </p:sp>
    </p:spTree>
    <p:extLst>
      <p:ext uri="{BB962C8B-B14F-4D97-AF65-F5344CB8AC3E}">
        <p14:creationId xmlns:p14="http://schemas.microsoft.com/office/powerpoint/2010/main" val="3919053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Getting Started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an Account with Twilio at </a:t>
            </a:r>
            <a:r>
              <a:rPr lang="en-US" dirty="0">
                <a:hlinkClick r:id="rId3"/>
              </a:rPr>
              <a:t>https://www.twilio.com/try-twilio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a free phone number (normally $1.00/month), </a:t>
            </a:r>
            <a:br>
              <a:rPr lang="en-US" dirty="0"/>
            </a:br>
            <a:r>
              <a:rPr lang="en-US" dirty="0"/>
              <a:t>plus per call fees. Trial account includes $15.00 credit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Configure the phone number to do something:</a:t>
            </a:r>
            <a:br>
              <a:rPr lang="en-US" dirty="0"/>
            </a:br>
            <a:r>
              <a:rPr lang="en-US" dirty="0">
                <a:hlinkClick r:id="rId4"/>
              </a:rPr>
              <a:t>https://www.twilio.com/labs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6804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1728</TotalTime>
  <Words>1002</Words>
  <Application>Microsoft Office PowerPoint</Application>
  <PresentationFormat>Widescreen</PresentationFormat>
  <Paragraphs>149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Open Sans</vt:lpstr>
      <vt:lpstr>Wingdings</vt:lpstr>
      <vt:lpstr>Office Theme</vt:lpstr>
      <vt:lpstr>April 2019</vt:lpstr>
      <vt:lpstr>Agenda</vt:lpstr>
      <vt:lpstr>Introductions</vt:lpstr>
      <vt:lpstr>Goals</vt:lpstr>
      <vt:lpstr>CF Summit 2019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Preparing and Incorporating Scalable Vector Graphics into Your ColdFusion Application</vt:lpstr>
      <vt:lpstr>Preparing and Incorporating Scalable Vector Graphics into Your ColdFusion Application</vt:lpstr>
      <vt:lpstr>Preparing and Incorporating Scalable Vector Graphics into Your ColdFusion Application</vt:lpstr>
      <vt:lpstr>Next Month’s Meeting</vt:lpstr>
      <vt:lpstr>Questions/Answers/Help!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2019 Seattle CFUG Presentation</dc:title>
  <dc:creator>Leon O'Daniel</dc:creator>
  <cp:lastModifiedBy>Leon O'Daniel</cp:lastModifiedBy>
  <cp:revision>138</cp:revision>
  <dcterms:created xsi:type="dcterms:W3CDTF">2017-08-08T15:52:53Z</dcterms:created>
  <dcterms:modified xsi:type="dcterms:W3CDTF">2019-04-17T21:33:42Z</dcterms:modified>
</cp:coreProperties>
</file>