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8" r:id="rId6"/>
    <p:sldId id="277" r:id="rId7"/>
    <p:sldId id="280" r:id="rId8"/>
    <p:sldId id="282" r:id="rId9"/>
    <p:sldId id="283" r:id="rId10"/>
    <p:sldId id="290" r:id="rId11"/>
    <p:sldId id="294" r:id="rId12"/>
    <p:sldId id="284" r:id="rId13"/>
    <p:sldId id="293" r:id="rId14"/>
    <p:sldId id="281" r:id="rId15"/>
    <p:sldId id="286" r:id="rId16"/>
    <p:sldId id="288" r:id="rId17"/>
    <p:sldId id="289" r:id="rId18"/>
    <p:sldId id="279" r:id="rId19"/>
    <p:sldId id="292" r:id="rId20"/>
    <p:sldId id="291"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81" autoAdjust="0"/>
  </p:normalViewPr>
  <p:slideViewPr>
    <p:cSldViewPr snapToGrid="0">
      <p:cViewPr varScale="1">
        <p:scale>
          <a:sx n="143" d="100"/>
          <a:sy n="143" d="100"/>
        </p:scale>
        <p:origin x="66"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50EE-715B-42CC-9B52-8ADF853D0BBC}"/>
              </a:ext>
            </a:extLst>
          </p:cNvPr>
          <p:cNvSpPr>
            <a:spLocks noGrp="1"/>
          </p:cNvSpPr>
          <p:nvPr>
            <p:ph type="ctrTitle" hasCustomPrompt="1"/>
          </p:nvPr>
        </p:nvSpPr>
        <p:spPr>
          <a:xfrm>
            <a:off x="9065443" y="1480008"/>
            <a:ext cx="3126557" cy="1718870"/>
          </a:xfrm>
        </p:spPr>
        <p:txBody>
          <a:bodyPr anchor="b"/>
          <a:lstStyle>
            <a:lvl1pPr algn="ctr">
              <a:defRPr sz="6000">
                <a:latin typeface="Arial Black" panose="020B0A04020102020204" pitchFamily="34" charset="0"/>
              </a:defRPr>
            </a:lvl1pPr>
          </a:lstStyle>
          <a:p>
            <a:r>
              <a:rPr lang="en-US" dirty="0"/>
              <a:t>August 2017</a:t>
            </a:r>
          </a:p>
        </p:txBody>
      </p:sp>
      <p:sp>
        <p:nvSpPr>
          <p:cNvPr id="4" name="Date Placeholder 3">
            <a:extLst>
              <a:ext uri="{FF2B5EF4-FFF2-40B4-BE49-F238E27FC236}">
                <a16:creationId xmlns:a16="http://schemas.microsoft.com/office/drawing/2014/main" id="{F66CE7D2-7124-4EF8-A010-2C222FC1D121}"/>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5" name="Footer Placeholder 4">
            <a:extLst>
              <a:ext uri="{FF2B5EF4-FFF2-40B4-BE49-F238E27FC236}">
                <a16:creationId xmlns:a16="http://schemas.microsoft.com/office/drawing/2014/main" id="{77DA11D6-4EF4-41A6-B7D4-DDA7751AD26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2154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A97B-1FB7-4A64-8963-7813EAB3F9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374873-0C25-4436-B390-B553C99EFB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1C15A-7396-4725-8055-4F9A1F5FB304}"/>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5" name="Footer Placeholder 4">
            <a:extLst>
              <a:ext uri="{FF2B5EF4-FFF2-40B4-BE49-F238E27FC236}">
                <a16:creationId xmlns:a16="http://schemas.microsoft.com/office/drawing/2014/main" id="{AD1B3EA8-07BB-421E-8345-73C488275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7A36C-8D67-47C3-88CF-62145831F25F}"/>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8565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F01615-2CC5-4F3A-9D15-7FF38A36A0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53651A-4319-4817-BDBF-DFFE89C5CF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8BF22-D692-44D4-8302-D66EDCC36332}"/>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5" name="Footer Placeholder 4">
            <a:extLst>
              <a:ext uri="{FF2B5EF4-FFF2-40B4-BE49-F238E27FC236}">
                <a16:creationId xmlns:a16="http://schemas.microsoft.com/office/drawing/2014/main" id="{35448608-E52E-4532-9B80-84E67154F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E6AF1-AB02-48EF-8382-D49173908A0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1505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40C2-E68D-4EDE-97D0-52B506E7224E}"/>
              </a:ext>
            </a:extLst>
          </p:cNvPr>
          <p:cNvSpPr>
            <a:spLocks noGrp="1"/>
          </p:cNvSpPr>
          <p:nvPr>
            <p:ph type="title"/>
          </p:nvPr>
        </p:nvSpPr>
        <p:spPr>
          <a:xfrm>
            <a:off x="2620652" y="365125"/>
            <a:ext cx="8733148" cy="1325563"/>
          </a:xfrm>
          <a:noFill/>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1BF0318-9B5E-4F80-B9B0-78F7D0E736B4}"/>
              </a:ext>
            </a:extLst>
          </p:cNvPr>
          <p:cNvSpPr>
            <a:spLocks noGrp="1"/>
          </p:cNvSpPr>
          <p:nvPr>
            <p:ph idx="1"/>
          </p:nvPr>
        </p:nvSpPr>
        <p:spPr/>
        <p:txBody>
          <a:bodyPr/>
          <a:lstStyle>
            <a:lvl1pPr marL="2286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217ECD-53BC-4C7E-BCB4-50225F065BE4}"/>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5" name="Footer Placeholder 4">
            <a:extLst>
              <a:ext uri="{FF2B5EF4-FFF2-40B4-BE49-F238E27FC236}">
                <a16:creationId xmlns:a16="http://schemas.microsoft.com/office/drawing/2014/main" id="{01A17959-0396-43D6-808A-73E04EDCD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D6244-A27A-49B1-8454-3491E8603B0A}"/>
              </a:ext>
            </a:extLst>
          </p:cNvPr>
          <p:cNvSpPr>
            <a:spLocks noGrp="1"/>
          </p:cNvSpPr>
          <p:nvPr>
            <p:ph type="sldNum" sz="quarter" idx="12"/>
          </p:nvPr>
        </p:nvSpPr>
        <p:spPr/>
        <p:txBody>
          <a:bodyPr/>
          <a:lstStyle/>
          <a:p>
            <a:fld id="{2CB9ED2F-A23D-490B-828B-D47EFD3E3874}" type="slidenum">
              <a:rPr lang="en-US" smtClean="0"/>
              <a:t>‹#›</a:t>
            </a:fld>
            <a:endParaRPr lang="en-US"/>
          </a:p>
        </p:txBody>
      </p:sp>
      <p:pic>
        <p:nvPicPr>
          <p:cNvPr id="8" name="Picture 7">
            <a:extLst>
              <a:ext uri="{FF2B5EF4-FFF2-40B4-BE49-F238E27FC236}">
                <a16:creationId xmlns:a16="http://schemas.microsoft.com/office/drawing/2014/main" id="{553BD745-F121-47AC-B8EC-074096B6FD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025" y="131975"/>
            <a:ext cx="1750211" cy="1750211"/>
          </a:xfrm>
          <a:prstGeom prst="rect">
            <a:avLst/>
          </a:prstGeom>
        </p:spPr>
      </p:pic>
    </p:spTree>
    <p:extLst>
      <p:ext uri="{BB962C8B-B14F-4D97-AF65-F5344CB8AC3E}">
        <p14:creationId xmlns:p14="http://schemas.microsoft.com/office/powerpoint/2010/main" val="398864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1607-0140-4DD7-8FCA-74EEFD89B0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776AF7-9D89-457F-A303-38CD762E6F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40CB1A-E6E3-4402-861D-BDD5FBEC2637}"/>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5" name="Footer Placeholder 4">
            <a:extLst>
              <a:ext uri="{FF2B5EF4-FFF2-40B4-BE49-F238E27FC236}">
                <a16:creationId xmlns:a16="http://schemas.microsoft.com/office/drawing/2014/main" id="{527C4C78-C02A-40FD-A1C8-4EFED542A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49484-212B-439C-ADF5-12E72E50215E}"/>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40236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F42E-3775-476D-B62B-ECD4BA6FB5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62315-B81B-42F9-B069-091400E292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9B20FC-F044-4A2B-8023-52FC14E52F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53465E-39ED-4AED-A15E-F5FD80996840}"/>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6" name="Footer Placeholder 5">
            <a:extLst>
              <a:ext uri="{FF2B5EF4-FFF2-40B4-BE49-F238E27FC236}">
                <a16:creationId xmlns:a16="http://schemas.microsoft.com/office/drawing/2014/main" id="{004263D1-2A82-47F3-8475-79BEA05E4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65C6D-0AD6-4E7F-BBD4-661EAA0F0A9A}"/>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359958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6DC1-331E-41ED-B242-C2F3B1A8C2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3267D5-6FA3-4C06-A8C5-45943C2EA1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D28E63-BC89-4173-9DC7-30016EAF93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F4F1E4-0A5C-4EDF-BDD1-35CC79964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7804DC-3F16-4070-AC61-C14D0AE2EB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2E3BCC-6658-43DC-9723-65A2DE5ACCD2}"/>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8" name="Footer Placeholder 7">
            <a:extLst>
              <a:ext uri="{FF2B5EF4-FFF2-40B4-BE49-F238E27FC236}">
                <a16:creationId xmlns:a16="http://schemas.microsoft.com/office/drawing/2014/main" id="{77162D05-2ED4-4D62-A27A-4D92063D6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9707C2-E19A-4BF9-81C6-81A2A47DE72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31103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72C3-4A30-4098-8BEF-9995DE9866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E96D28-6F61-4838-96B5-42029B8B11EE}"/>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4" name="Footer Placeholder 3">
            <a:extLst>
              <a:ext uri="{FF2B5EF4-FFF2-40B4-BE49-F238E27FC236}">
                <a16:creationId xmlns:a16="http://schemas.microsoft.com/office/drawing/2014/main" id="{06012722-1760-453D-8EBB-A07672731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6ACE22-C713-49C7-A31A-E7E61C512B72}"/>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22731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B4AB69-B871-4FC1-8BB1-2C1A499C14FA}"/>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3" name="Footer Placeholder 2">
            <a:extLst>
              <a:ext uri="{FF2B5EF4-FFF2-40B4-BE49-F238E27FC236}">
                <a16:creationId xmlns:a16="http://schemas.microsoft.com/office/drawing/2014/main" id="{B134CFAC-1AC8-4888-9219-5DA7628F76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886A84-F025-472B-B680-59357C9665E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333739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C076-57FB-44F0-AD5D-B0C683A1A6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8FF51F-84F3-494A-B4A0-8EBA9062C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B7FAF4-8B36-473C-93C4-3E880DC69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1242B8-68BA-40E7-8486-74F501602468}"/>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6" name="Footer Placeholder 5">
            <a:extLst>
              <a:ext uri="{FF2B5EF4-FFF2-40B4-BE49-F238E27FC236}">
                <a16:creationId xmlns:a16="http://schemas.microsoft.com/office/drawing/2014/main" id="{6629046A-6576-44A0-BE00-DCBDD6ADB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4FABA-456B-4D41-9FCE-1236393EC9DF}"/>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33553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B8A9-2551-411A-8893-5606E6233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C40249-C2C7-4ECE-B7AB-67F2D6F42B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A61DEE-72C3-455E-8743-7E684204C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C17426-0364-48E6-B375-8F02BAFFEEEA}"/>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6" name="Footer Placeholder 5">
            <a:extLst>
              <a:ext uri="{FF2B5EF4-FFF2-40B4-BE49-F238E27FC236}">
                <a16:creationId xmlns:a16="http://schemas.microsoft.com/office/drawing/2014/main" id="{499C78A4-8A49-439F-AF77-875F93BBA7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3F39C4-C96B-46F8-896C-F63EF25B2EC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9316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EF60E-704A-41F9-BDCB-1505DFA07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75E2E0-57EB-4751-9CF4-386422E02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C52C5-8276-469E-AB50-B525E964B0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6BFAE-C710-4A50-A4CF-82D62D897E87}" type="datetimeFigureOut">
              <a:rPr lang="en-US" smtClean="0"/>
              <a:t>4/11/2018</a:t>
            </a:fld>
            <a:endParaRPr lang="en-US"/>
          </a:p>
        </p:txBody>
      </p:sp>
      <p:sp>
        <p:nvSpPr>
          <p:cNvPr id="5" name="Footer Placeholder 4">
            <a:extLst>
              <a:ext uri="{FF2B5EF4-FFF2-40B4-BE49-F238E27FC236}">
                <a16:creationId xmlns:a16="http://schemas.microsoft.com/office/drawing/2014/main" id="{F3235CF9-6BF7-4302-A163-4B92C6021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29A06-76D6-4551-868F-128654799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9ED2F-A23D-490B-828B-D47EFD3E3874}" type="slidenum">
              <a:rPr lang="en-US" smtClean="0"/>
              <a:t>‹#›</a:t>
            </a:fld>
            <a:endParaRPr lang="en-US"/>
          </a:p>
        </p:txBody>
      </p:sp>
    </p:spTree>
    <p:extLst>
      <p:ext uri="{BB962C8B-B14F-4D97-AF65-F5344CB8AC3E}">
        <p14:creationId xmlns:p14="http://schemas.microsoft.com/office/powerpoint/2010/main" val="177666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eattlecfug.org/assets/presentations/samplewebconfig.zip"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attlecfug.org/presentations/clickjacking.cfm"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seattlecfug.org/presentations/clickjackingDisallowed.cf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wasp.org/index.php/Clickjacking_Defense_Cheat_Shee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portswigger.net/" TargetMode="External"/><Relationship Id="rId5" Type="http://schemas.openxmlformats.org/officeDocument/2006/relationships/hyperlink" Target="https://www.youtube.com/watch?v=KUoHW3Eq-n4" TargetMode="External"/><Relationship Id="rId4" Type="http://schemas.openxmlformats.org/officeDocument/2006/relationships/hyperlink" Target="https://caniuse.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earncfinaweek.com/week1/Secure_Password_Storage/" TargetMode="External"/><Relationship Id="rId7" Type="http://schemas.openxmlformats.org/officeDocument/2006/relationships/hyperlink" Target="https://cfdocs.org/hash"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helpx.adobe.com/coldfusion/cfml-reference/coldfusion-functions/functions-h-im/hash.html" TargetMode="External"/><Relationship Id="rId5" Type="http://schemas.openxmlformats.org/officeDocument/2006/relationships/hyperlink" Target="https://cfdocs.org/generatesecretkey" TargetMode="External"/><Relationship Id="rId4" Type="http://schemas.openxmlformats.org/officeDocument/2006/relationships/hyperlink" Target="https://helpx.adobe.com/coldfusion/cfml-reference/coldfusion-functions/functions-e-g/generatesecretkey.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fsummit.adobeevents.com/registe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aniuse.com/#search=Content%20Security%20Policy%201.0"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niuse.com/#search=X-Frame-Options%20HTTP%20heade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FD51-0D6D-4D8C-A61E-1F5014F85CCC}"/>
              </a:ext>
            </a:extLst>
          </p:cNvPr>
          <p:cNvSpPr>
            <a:spLocks noGrp="1"/>
          </p:cNvSpPr>
          <p:nvPr>
            <p:ph type="ctrTitle"/>
          </p:nvPr>
        </p:nvSpPr>
        <p:spPr/>
        <p:txBody>
          <a:bodyPr>
            <a:normAutofit fontScale="90000"/>
          </a:bodyPr>
          <a:lstStyle/>
          <a:p>
            <a:pPr algn="r"/>
            <a:r>
              <a:rPr lang="en-US" dirty="0"/>
              <a:t>April 2018</a:t>
            </a:r>
          </a:p>
        </p:txBody>
      </p:sp>
    </p:spTree>
    <p:extLst>
      <p:ext uri="{BB962C8B-B14F-4D97-AF65-F5344CB8AC3E}">
        <p14:creationId xmlns:p14="http://schemas.microsoft.com/office/powerpoint/2010/main" val="413151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fontScale="92500" lnSpcReduction="10000"/>
          </a:bodyPr>
          <a:lstStyle/>
          <a:p>
            <a:pPr marL="0" indent="0">
              <a:lnSpc>
                <a:spcPct val="120000"/>
              </a:lnSpc>
              <a:buNone/>
            </a:pPr>
            <a:r>
              <a:rPr lang="en-US" b="1" dirty="0"/>
              <a:t>What Are the Protections I can Add?</a:t>
            </a:r>
          </a:p>
          <a:p>
            <a:pPr marL="457200" indent="-457200">
              <a:lnSpc>
                <a:spcPct val="120000"/>
              </a:lnSpc>
              <a:buFont typeface="+mj-lt"/>
              <a:buAutoNum type="arabicPeriod" startAt="3"/>
            </a:pPr>
            <a:r>
              <a:rPr lang="en-US" sz="2200" b="1" dirty="0"/>
              <a:t>Add a “Best-for-now Legacy Browser Frame Breaking Script”</a:t>
            </a:r>
            <a:br>
              <a:rPr lang="en-US" sz="2200" dirty="0"/>
            </a:br>
            <a:r>
              <a:rPr lang="en-US" sz="2200" dirty="0"/>
              <a:t>In the document HEAD element, add the following: </a:t>
            </a:r>
            <a:br>
              <a:rPr lang="en-US" sz="2200" dirty="0"/>
            </a:br>
            <a:r>
              <a:rPr lang="en-US" sz="1800" dirty="0"/>
              <a:t>&lt;style id="</a:t>
            </a:r>
            <a:r>
              <a:rPr lang="en-US" sz="1800" dirty="0" err="1"/>
              <a:t>antiClickjack</a:t>
            </a:r>
            <a:r>
              <a:rPr lang="en-US" sz="1800" dirty="0"/>
              <a:t>"&gt;body{</a:t>
            </a:r>
            <a:r>
              <a:rPr lang="en-US" sz="1800" dirty="0" err="1"/>
              <a:t>display:none</a:t>
            </a:r>
            <a:r>
              <a:rPr lang="en-US" sz="1800" dirty="0"/>
              <a:t> !important;}&lt;/style&gt;</a:t>
            </a:r>
            <a:br>
              <a:rPr lang="en-US" sz="1800" dirty="0"/>
            </a:br>
            <a:br>
              <a:rPr lang="en-US" sz="1800" dirty="0"/>
            </a:br>
            <a:r>
              <a:rPr lang="en-US" sz="1800" dirty="0"/>
              <a:t>And then delete that style by its ID immediately after in the script: </a:t>
            </a:r>
            <a:br>
              <a:rPr lang="en-US" sz="1800" dirty="0"/>
            </a:br>
            <a:r>
              <a:rPr lang="en-US" sz="1800" dirty="0"/>
              <a:t>&lt;script type="text/</a:t>
            </a:r>
            <a:r>
              <a:rPr lang="en-US" sz="1800" dirty="0" err="1"/>
              <a:t>javascript</a:t>
            </a:r>
            <a:r>
              <a:rPr lang="en-US" sz="1800" dirty="0"/>
              <a:t>"&gt;</a:t>
            </a:r>
            <a:br>
              <a:rPr lang="en-US" sz="1800" dirty="0"/>
            </a:br>
            <a:r>
              <a:rPr lang="en-US" sz="1800" dirty="0"/>
              <a:t>	if (self === top) {</a:t>
            </a:r>
            <a:br>
              <a:rPr lang="en-US" sz="1800" dirty="0"/>
            </a:br>
            <a:r>
              <a:rPr lang="en-US" sz="1800" dirty="0"/>
              <a:t>		</a:t>
            </a:r>
            <a:r>
              <a:rPr lang="en-US" sz="1800" dirty="0" err="1"/>
              <a:t>var</a:t>
            </a:r>
            <a:r>
              <a:rPr lang="en-US" sz="1800" dirty="0"/>
              <a:t> </a:t>
            </a:r>
            <a:r>
              <a:rPr lang="en-US" sz="1800" dirty="0" err="1"/>
              <a:t>antiClickjack</a:t>
            </a:r>
            <a:r>
              <a:rPr lang="en-US" sz="1800" dirty="0"/>
              <a:t> = </a:t>
            </a:r>
            <a:r>
              <a:rPr lang="en-US" sz="1800" dirty="0" err="1"/>
              <a:t>document.getElementById</a:t>
            </a:r>
            <a:r>
              <a:rPr lang="en-US" sz="1800" dirty="0"/>
              <a:t>("</a:t>
            </a:r>
            <a:r>
              <a:rPr lang="en-US" sz="1800" dirty="0" err="1"/>
              <a:t>antiClickjack</a:t>
            </a:r>
            <a:r>
              <a:rPr lang="en-US" sz="1800" dirty="0"/>
              <a:t>");</a:t>
            </a:r>
            <a:br>
              <a:rPr lang="en-US" sz="1800" dirty="0"/>
            </a:br>
            <a:r>
              <a:rPr lang="en-US" sz="1800" dirty="0"/>
              <a:t>		</a:t>
            </a:r>
            <a:r>
              <a:rPr lang="en-US" sz="1800" dirty="0" err="1"/>
              <a:t>antiClickjack.parentNode.removeChild</a:t>
            </a:r>
            <a:r>
              <a:rPr lang="en-US" sz="1800" dirty="0"/>
              <a:t>(</a:t>
            </a:r>
            <a:r>
              <a:rPr lang="en-US" sz="1800" dirty="0" err="1"/>
              <a:t>antiClickjack</a:t>
            </a:r>
            <a:r>
              <a:rPr lang="en-US" sz="1800" dirty="0"/>
              <a:t>);</a:t>
            </a:r>
            <a:br>
              <a:rPr lang="en-US" sz="1800" dirty="0"/>
            </a:br>
            <a:r>
              <a:rPr lang="en-US" sz="1800" dirty="0"/>
              <a:t>	} else {</a:t>
            </a:r>
          </a:p>
          <a:p>
            <a:pPr marL="0" indent="0">
              <a:lnSpc>
                <a:spcPct val="120000"/>
              </a:lnSpc>
              <a:buNone/>
            </a:pPr>
            <a:r>
              <a:rPr lang="en-US" sz="1800" dirty="0"/>
              <a:t>		</a:t>
            </a:r>
            <a:r>
              <a:rPr lang="en-US" sz="1800" dirty="0" err="1"/>
              <a:t>top.location</a:t>
            </a:r>
            <a:r>
              <a:rPr lang="en-US" sz="1800" dirty="0"/>
              <a:t> = </a:t>
            </a:r>
            <a:r>
              <a:rPr lang="en-US" sz="1800" dirty="0" err="1"/>
              <a:t>self.location</a:t>
            </a:r>
            <a:r>
              <a:rPr lang="en-US" sz="1800" dirty="0"/>
              <a:t>;</a:t>
            </a:r>
          </a:p>
          <a:p>
            <a:pPr marL="457200" indent="0">
              <a:lnSpc>
                <a:spcPct val="120000"/>
              </a:lnSpc>
              <a:buNone/>
            </a:pPr>
            <a:r>
              <a:rPr lang="en-US" sz="1800" dirty="0"/>
              <a:t>	}</a:t>
            </a:r>
            <a:br>
              <a:rPr lang="en-US" sz="1800" dirty="0"/>
            </a:br>
            <a:r>
              <a:rPr lang="en-US" sz="1800" dirty="0"/>
              <a:t>&lt;/script&gt;</a:t>
            </a:r>
          </a:p>
          <a:p>
            <a:pPr lvl="1"/>
            <a:endParaRPr lang="en-US" dirty="0"/>
          </a:p>
          <a:p>
            <a:pPr lvl="3"/>
            <a:endParaRPr lang="en-US" dirty="0"/>
          </a:p>
          <a:p>
            <a:pPr lvl="2"/>
            <a:endParaRPr lang="en-US" dirty="0"/>
          </a:p>
          <a:p>
            <a:endParaRPr lang="en-US" dirty="0"/>
          </a:p>
        </p:txBody>
      </p:sp>
    </p:spTree>
    <p:extLst>
      <p:ext uri="{BB962C8B-B14F-4D97-AF65-F5344CB8AC3E}">
        <p14:creationId xmlns:p14="http://schemas.microsoft.com/office/powerpoint/2010/main" val="4189322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lnSpcReduction="10000"/>
          </a:bodyPr>
          <a:lstStyle/>
          <a:p>
            <a:pPr marL="0" indent="0">
              <a:lnSpc>
                <a:spcPct val="120000"/>
              </a:lnSpc>
              <a:buNone/>
            </a:pPr>
            <a:r>
              <a:rPr lang="en-US" b="1" dirty="0"/>
              <a:t>What Are the Protections I can Add?</a:t>
            </a:r>
          </a:p>
          <a:p>
            <a:pPr marL="457200" indent="-457200">
              <a:lnSpc>
                <a:spcPct val="120000"/>
              </a:lnSpc>
              <a:buFont typeface="+mj-lt"/>
              <a:buAutoNum type="arabicPeriod" startAt="4"/>
            </a:pPr>
            <a:r>
              <a:rPr lang="en-US" sz="2200" dirty="0"/>
              <a:t>If you would prefer, and you are using IIS, add the following code to your </a:t>
            </a:r>
            <a:r>
              <a:rPr lang="en-US" sz="2200" dirty="0" err="1"/>
              <a:t>web.config</a:t>
            </a:r>
            <a:r>
              <a:rPr lang="en-US" sz="2200" dirty="0"/>
              <a:t> file under &lt;configuration&gt;&lt;</a:t>
            </a:r>
            <a:r>
              <a:rPr lang="en-US" sz="2200" dirty="0" err="1"/>
              <a:t>system.webServer</a:t>
            </a:r>
            <a:r>
              <a:rPr lang="en-US" sz="2200" dirty="0"/>
              <a:t>&gt;&lt;</a:t>
            </a:r>
            <a:r>
              <a:rPr lang="en-US" sz="2200" dirty="0" err="1"/>
              <a:t>httpProtocol</a:t>
            </a:r>
            <a:r>
              <a:rPr lang="en-US" sz="2200" dirty="0"/>
              <a:t>&gt;   &lt;</a:t>
            </a:r>
            <a:r>
              <a:rPr lang="en-US" sz="2200" dirty="0" err="1"/>
              <a:t>customHeaders</a:t>
            </a:r>
            <a:r>
              <a:rPr lang="en-US" sz="2200" dirty="0"/>
              <a:t>&gt;</a:t>
            </a:r>
          </a:p>
          <a:p>
            <a:pPr marL="0" indent="0">
              <a:lnSpc>
                <a:spcPct val="120000"/>
              </a:lnSpc>
              <a:buNone/>
            </a:pPr>
            <a:r>
              <a:rPr lang="en-US" sz="2200" dirty="0"/>
              <a:t>	</a:t>
            </a:r>
            <a:r>
              <a:rPr lang="en-US" sz="1800" dirty="0"/>
              <a:t>&lt;clear /&gt;</a:t>
            </a:r>
            <a:br>
              <a:rPr lang="en-US" sz="1800" dirty="0"/>
            </a:br>
            <a:r>
              <a:rPr lang="en-US" sz="1800" dirty="0"/>
              <a:t>	</a:t>
            </a:r>
            <a:r>
              <a:rPr lang="en-US" sz="1600" dirty="0"/>
              <a:t>&lt;add name="Content-Security-Policy" value="frame-ancestors 'self' X-Frame-Options: </a:t>
            </a:r>
            <a:r>
              <a:rPr lang="en-US" sz="1600" dirty="0" err="1"/>
              <a:t>SAMEORIGIN;upgrade-insecure-requests</a:t>
            </a:r>
            <a:r>
              <a:rPr lang="en-US" sz="1600" dirty="0"/>
              <a:t>" /&gt;</a:t>
            </a:r>
          </a:p>
          <a:p>
            <a:pPr marL="0" indent="0">
              <a:lnSpc>
                <a:spcPct val="120000"/>
              </a:lnSpc>
              <a:buNone/>
            </a:pPr>
            <a:r>
              <a:rPr lang="en-US" sz="1600" dirty="0"/>
              <a:t>	&lt;add name="X-Content-Security-Policy" value="frame-ancestors 'none'" /&gt;</a:t>
            </a:r>
          </a:p>
          <a:p>
            <a:pPr marL="0" indent="0">
              <a:lnSpc>
                <a:spcPct val="120000"/>
              </a:lnSpc>
              <a:buNone/>
            </a:pPr>
            <a:r>
              <a:rPr lang="en-US" sz="1600" dirty="0"/>
              <a:t>	&lt;add name="X-</a:t>
            </a:r>
            <a:r>
              <a:rPr lang="en-US" sz="1600" dirty="0" err="1"/>
              <a:t>WebKit</a:t>
            </a:r>
            <a:r>
              <a:rPr lang="en-US" sz="1600" dirty="0"/>
              <a:t>-CSP" value="frame-ancestors 'none'" /&gt;</a:t>
            </a:r>
            <a:endParaRPr lang="en-US" sz="1800" dirty="0"/>
          </a:p>
          <a:p>
            <a:pPr marL="914400" lvl="2" indent="0">
              <a:buNone/>
            </a:pPr>
            <a:endParaRPr lang="en-US" dirty="0"/>
          </a:p>
          <a:p>
            <a:pPr marL="0" indent="0">
              <a:buNone/>
            </a:pPr>
            <a:r>
              <a:rPr lang="en-US" dirty="0">
                <a:hlinkClick r:id="rId3"/>
              </a:rPr>
              <a:t>Download example </a:t>
            </a:r>
            <a:r>
              <a:rPr lang="en-US" dirty="0" err="1">
                <a:hlinkClick r:id="rId3"/>
              </a:rPr>
              <a:t>web.config</a:t>
            </a:r>
            <a:r>
              <a:rPr lang="en-US" dirty="0"/>
              <a:t> </a:t>
            </a:r>
          </a:p>
        </p:txBody>
      </p:sp>
    </p:spTree>
    <p:extLst>
      <p:ext uri="{BB962C8B-B14F-4D97-AF65-F5344CB8AC3E}">
        <p14:creationId xmlns:p14="http://schemas.microsoft.com/office/powerpoint/2010/main" val="335919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Example</a:t>
            </a:r>
          </a:p>
          <a:p>
            <a:pPr marL="0" indent="0">
              <a:lnSpc>
                <a:spcPct val="120000"/>
              </a:lnSpc>
              <a:buNone/>
            </a:pPr>
            <a:r>
              <a:rPr lang="en-US" dirty="0"/>
              <a:t>Clickjacking Allowed: </a:t>
            </a:r>
            <a:r>
              <a:rPr lang="en-US" dirty="0">
                <a:hlinkClick r:id="rId3"/>
              </a:rPr>
              <a:t>https://www.seattlecfug.org/presentations/clickjacking.cfm</a:t>
            </a:r>
            <a:endParaRPr lang="en-US" dirty="0"/>
          </a:p>
          <a:p>
            <a:pPr marL="0" indent="0">
              <a:lnSpc>
                <a:spcPct val="120000"/>
              </a:lnSpc>
              <a:buNone/>
            </a:pPr>
            <a:endParaRPr lang="en-US" dirty="0"/>
          </a:p>
          <a:p>
            <a:pPr marL="0" indent="0">
              <a:lnSpc>
                <a:spcPct val="120000"/>
              </a:lnSpc>
              <a:buNone/>
            </a:pPr>
            <a:r>
              <a:rPr lang="en-US" dirty="0"/>
              <a:t>Clickjacking Not Allowed</a:t>
            </a:r>
            <a:r>
              <a:rPr lang="en-US"/>
              <a:t>: </a:t>
            </a:r>
            <a:r>
              <a:rPr lang="en-US">
                <a:hlinkClick r:id="rId4"/>
              </a:rPr>
              <a:t>https://www.seattlecfug.org/presentations/clickjackingDisallowed.cfm</a:t>
            </a:r>
            <a:r>
              <a:rPr lang="en-US"/>
              <a:t> </a:t>
            </a:r>
            <a:endParaRPr lang="en-US" dirty="0"/>
          </a:p>
        </p:txBody>
      </p:sp>
    </p:spTree>
    <p:extLst>
      <p:ext uri="{BB962C8B-B14F-4D97-AF65-F5344CB8AC3E}">
        <p14:creationId xmlns:p14="http://schemas.microsoft.com/office/powerpoint/2010/main" val="214222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References</a:t>
            </a:r>
          </a:p>
          <a:p>
            <a:pPr marL="514350" indent="-514350">
              <a:lnSpc>
                <a:spcPct val="120000"/>
              </a:lnSpc>
              <a:buFont typeface="+mj-lt"/>
              <a:buAutoNum type="arabicPeriod"/>
            </a:pPr>
            <a:r>
              <a:rPr lang="en-US" sz="2000" dirty="0"/>
              <a:t>OWASP Clickjacking Defense Cheat Sheet:</a:t>
            </a:r>
            <a:br>
              <a:rPr lang="en-US" sz="2000" dirty="0"/>
            </a:br>
            <a:r>
              <a:rPr lang="en-US" sz="2000" dirty="0">
                <a:hlinkClick r:id="rId3"/>
              </a:rPr>
              <a:t>https://www.owasp.org/index.php/Clickjacking_Defense_Cheat_Sheet</a:t>
            </a:r>
            <a:endParaRPr lang="en-US" sz="2000" dirty="0"/>
          </a:p>
          <a:p>
            <a:pPr marL="514350" indent="-514350">
              <a:lnSpc>
                <a:spcPct val="120000"/>
              </a:lnSpc>
              <a:buFont typeface="+mj-lt"/>
              <a:buAutoNum type="arabicPeriod"/>
            </a:pPr>
            <a:r>
              <a:rPr lang="en-US" sz="2000" dirty="0"/>
              <a:t>Can I Use? </a:t>
            </a:r>
            <a:r>
              <a:rPr lang="en-US" sz="2000" dirty="0">
                <a:hlinkClick r:id="rId4"/>
              </a:rPr>
              <a:t>https://caniuse.com</a:t>
            </a:r>
            <a:r>
              <a:rPr lang="en-US" sz="2000" dirty="0"/>
              <a:t> </a:t>
            </a:r>
          </a:p>
          <a:p>
            <a:pPr marL="514350" indent="-514350">
              <a:lnSpc>
                <a:spcPct val="120000"/>
              </a:lnSpc>
              <a:buFont typeface="+mj-lt"/>
              <a:buAutoNum type="arabicPeriod"/>
            </a:pPr>
            <a:r>
              <a:rPr lang="en-US" sz="2000" dirty="0" err="1"/>
              <a:t>Blackhat</a:t>
            </a:r>
            <a:r>
              <a:rPr lang="en-US" sz="2000" dirty="0"/>
              <a:t> 2013 – Clickjacking Revisited - A Perceptual View of UI Security: </a:t>
            </a:r>
            <a:r>
              <a:rPr lang="en-US" sz="2000" dirty="0">
                <a:hlinkClick r:id="rId5"/>
              </a:rPr>
              <a:t>https://www.youtube.com/watch?v=KUoHW3Eq-n4</a:t>
            </a:r>
            <a:r>
              <a:rPr lang="en-US" sz="2000" dirty="0"/>
              <a:t> </a:t>
            </a:r>
          </a:p>
          <a:p>
            <a:pPr marL="514350" indent="-514350">
              <a:lnSpc>
                <a:spcPct val="120000"/>
              </a:lnSpc>
              <a:buFont typeface="+mj-lt"/>
              <a:buAutoNum type="arabicPeriod"/>
            </a:pPr>
            <a:r>
              <a:rPr lang="en-US" sz="2000" dirty="0"/>
              <a:t>Burp Suite Professional  (will allow you to navigate to a page and write the script to test if a site is vulnerable to clickjacking) - </a:t>
            </a:r>
            <a:r>
              <a:rPr lang="en-US" sz="2000" dirty="0">
                <a:hlinkClick r:id="rId6"/>
              </a:rPr>
              <a:t>https://portswigger.net/</a:t>
            </a:r>
            <a:r>
              <a:rPr lang="en-US" sz="2000" dirty="0"/>
              <a:t> </a:t>
            </a:r>
          </a:p>
        </p:txBody>
      </p:sp>
    </p:spTree>
    <p:extLst>
      <p:ext uri="{BB962C8B-B14F-4D97-AF65-F5344CB8AC3E}">
        <p14:creationId xmlns:p14="http://schemas.microsoft.com/office/powerpoint/2010/main" val="88895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a:bodyPr>
          <a:lstStyle/>
          <a:p>
            <a:r>
              <a:rPr lang="en-US" dirty="0"/>
              <a:t>Why </a:t>
            </a:r>
            <a:r>
              <a:rPr lang="en-US" dirty="0" err="1"/>
              <a:t>SALTing</a:t>
            </a:r>
            <a:r>
              <a:rPr lang="en-US" dirty="0"/>
              <a:t> Your Passwords is a Good Thing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r>
              <a:rPr lang="en-US" dirty="0"/>
              <a:t>Storing passwords in your database is NOT an ideal thing</a:t>
            </a:r>
          </a:p>
          <a:p>
            <a:r>
              <a:rPr lang="en-US" dirty="0"/>
              <a:t>Storing password unencrypted is an even worse thing</a:t>
            </a:r>
          </a:p>
          <a:p>
            <a:r>
              <a:rPr lang="en-US" dirty="0"/>
              <a:t>Passwords should be hashed using the SHA-512 algorithm to provide a good level of assurance that a user’s password cannot easily be compromised. This is accomplished using a </a:t>
            </a:r>
            <a:r>
              <a:rPr lang="en-US" b="1" dirty="0"/>
              <a:t>SALT</a:t>
            </a:r>
          </a:p>
        </p:txBody>
      </p:sp>
    </p:spTree>
    <p:extLst>
      <p:ext uri="{BB962C8B-B14F-4D97-AF65-F5344CB8AC3E}">
        <p14:creationId xmlns:p14="http://schemas.microsoft.com/office/powerpoint/2010/main" val="72678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a:bodyPr>
          <a:lstStyle/>
          <a:p>
            <a:r>
              <a:rPr lang="en-US" dirty="0"/>
              <a:t>Why </a:t>
            </a:r>
            <a:r>
              <a:rPr lang="en-US" dirty="0" err="1"/>
              <a:t>SALTing</a:t>
            </a:r>
            <a:r>
              <a:rPr lang="en-US" dirty="0"/>
              <a:t> Your Passwords is a Good Thing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buNone/>
            </a:pPr>
            <a:r>
              <a:rPr lang="en-US" b="1" dirty="0"/>
              <a:t>What is a SALT (secret)…and why should I use one?</a:t>
            </a:r>
          </a:p>
          <a:p>
            <a:r>
              <a:rPr lang="en-US" dirty="0"/>
              <a:t>A SALT (in this context) is a string that is used to help encrypt/decrypt a password</a:t>
            </a:r>
          </a:p>
          <a:p>
            <a:r>
              <a:rPr lang="en-US" dirty="0"/>
              <a:t>The SALT would be created using the following function:</a:t>
            </a:r>
            <a:br>
              <a:rPr lang="en-US" dirty="0"/>
            </a:br>
            <a:r>
              <a:rPr lang="en-US" dirty="0"/>
              <a:t>&lt;</a:t>
            </a:r>
            <a:r>
              <a:rPr lang="en-US" dirty="0" err="1"/>
              <a:t>cfset</a:t>
            </a:r>
            <a:r>
              <a:rPr lang="en-US" dirty="0"/>
              <a:t> </a:t>
            </a:r>
            <a:r>
              <a:rPr lang="en-US" dirty="0" err="1"/>
              <a:t>variables.salt</a:t>
            </a:r>
            <a:r>
              <a:rPr lang="en-US" dirty="0"/>
              <a:t> = Hash(</a:t>
            </a:r>
            <a:r>
              <a:rPr lang="en-US" dirty="0" err="1"/>
              <a:t>GenerateSecretKey</a:t>
            </a:r>
            <a:r>
              <a:rPr lang="en-US" dirty="0"/>
              <a:t>("AES"), "SHA-512") /&gt; </a:t>
            </a:r>
          </a:p>
          <a:p>
            <a:r>
              <a:rPr lang="en-US" dirty="0"/>
              <a:t>The password would be hashed using the SALT as follows:</a:t>
            </a:r>
            <a:br>
              <a:rPr lang="en-US" dirty="0"/>
            </a:br>
            <a:r>
              <a:rPr lang="en-US" dirty="0"/>
              <a:t>&lt;</a:t>
            </a:r>
            <a:r>
              <a:rPr lang="en-US" dirty="0" err="1"/>
              <a:t>cfif</a:t>
            </a:r>
            <a:r>
              <a:rPr lang="en-US" dirty="0"/>
              <a:t> </a:t>
            </a:r>
            <a:r>
              <a:rPr lang="en-US" dirty="0" err="1"/>
              <a:t>variables.hashedPassword</a:t>
            </a:r>
            <a:r>
              <a:rPr lang="en-US" dirty="0"/>
              <a:t> = Hash(</a:t>
            </a:r>
            <a:r>
              <a:rPr lang="en-US" dirty="0" err="1"/>
              <a:t>form.password</a:t>
            </a:r>
            <a:r>
              <a:rPr lang="en-US" dirty="0"/>
              <a:t> &amp; </a:t>
            </a:r>
            <a:r>
              <a:rPr lang="en-US" dirty="0" err="1"/>
              <a:t>variables.salt</a:t>
            </a:r>
            <a:r>
              <a:rPr lang="en-US" dirty="0"/>
              <a:t>, "SHA-512") /&gt;</a:t>
            </a:r>
          </a:p>
        </p:txBody>
      </p:sp>
    </p:spTree>
    <p:extLst>
      <p:ext uri="{BB962C8B-B14F-4D97-AF65-F5344CB8AC3E}">
        <p14:creationId xmlns:p14="http://schemas.microsoft.com/office/powerpoint/2010/main" val="4112522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a:bodyPr>
          <a:lstStyle/>
          <a:p>
            <a:r>
              <a:rPr lang="en-US" dirty="0"/>
              <a:t>Why </a:t>
            </a:r>
            <a:r>
              <a:rPr lang="en-US" dirty="0" err="1"/>
              <a:t>SALTing</a:t>
            </a:r>
            <a:r>
              <a:rPr lang="en-US" dirty="0"/>
              <a:t> Your Passwords is a Good Thing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fontScale="62500" lnSpcReduction="20000"/>
          </a:bodyPr>
          <a:lstStyle/>
          <a:p>
            <a:pPr marL="0" indent="0">
              <a:buNone/>
            </a:pPr>
            <a:r>
              <a:rPr lang="en-US" b="1" dirty="0"/>
              <a:t>How would I use the “hashed” password?</a:t>
            </a:r>
          </a:p>
          <a:p>
            <a:pPr>
              <a:lnSpc>
                <a:spcPct val="120000"/>
              </a:lnSpc>
            </a:pPr>
            <a:r>
              <a:rPr lang="en-US" sz="3200" dirty="0"/>
              <a:t>You would validate, on login, that the password provided in the form matches the hashed password as follows:</a:t>
            </a:r>
            <a:br>
              <a:rPr lang="en-US" sz="2400" dirty="0"/>
            </a:br>
            <a:br>
              <a:rPr lang="en-US" dirty="0"/>
            </a:br>
            <a:r>
              <a:rPr lang="en-US" sz="2000" dirty="0"/>
              <a:t>&lt;</a:t>
            </a:r>
            <a:r>
              <a:rPr lang="en-US" sz="2000" dirty="0" err="1"/>
              <a:t>cfquery</a:t>
            </a:r>
            <a:r>
              <a:rPr lang="en-US" sz="2000" dirty="0"/>
              <a:t> name=“</a:t>
            </a:r>
            <a:r>
              <a:rPr lang="en-US" sz="2000" dirty="0" err="1"/>
              <a:t>checkPwd</a:t>
            </a:r>
            <a:r>
              <a:rPr lang="en-US" sz="2000" dirty="0"/>
              <a:t>” </a:t>
            </a:r>
            <a:r>
              <a:rPr lang="en-US" sz="2000" dirty="0" err="1"/>
              <a:t>datasource</a:t>
            </a:r>
            <a:r>
              <a:rPr lang="en-US" sz="2000" dirty="0"/>
              <a:t>=“#</a:t>
            </a:r>
            <a:r>
              <a:rPr lang="en-US" sz="2000" dirty="0" err="1"/>
              <a:t>Application.myDataSource</a:t>
            </a:r>
            <a:r>
              <a:rPr lang="en-US" sz="2000" dirty="0"/>
              <a:t>#”&gt;</a:t>
            </a:r>
            <a:br>
              <a:rPr lang="en-US" sz="2000" dirty="0"/>
            </a:br>
            <a:r>
              <a:rPr lang="en-US" sz="2000" dirty="0"/>
              <a:t>	SELECT Email, Password</a:t>
            </a:r>
            <a:br>
              <a:rPr lang="en-US" sz="2000" dirty="0"/>
            </a:br>
            <a:r>
              <a:rPr lang="en-US" sz="2000" dirty="0"/>
              <a:t>	FROM User</a:t>
            </a:r>
            <a:br>
              <a:rPr lang="en-US" sz="2000" dirty="0"/>
            </a:br>
            <a:r>
              <a:rPr lang="en-US" sz="2000" dirty="0"/>
              <a:t>	WHERE Email = &lt;</a:t>
            </a:r>
            <a:r>
              <a:rPr lang="en-US" sz="2000" dirty="0" err="1"/>
              <a:t>cfqueryparam</a:t>
            </a:r>
            <a:r>
              <a:rPr lang="en-US" sz="2000" dirty="0"/>
              <a:t> </a:t>
            </a:r>
            <a:r>
              <a:rPr lang="en-US" sz="2000" dirty="0" err="1"/>
              <a:t>cfsqltype</a:t>
            </a:r>
            <a:r>
              <a:rPr lang="en-US" sz="2000" dirty="0"/>
              <a:t>=“</a:t>
            </a:r>
            <a:r>
              <a:rPr lang="en-US" sz="2000" dirty="0" err="1"/>
              <a:t>cf_sql_varchar</a:t>
            </a:r>
            <a:r>
              <a:rPr lang="en-US" sz="2000" dirty="0"/>
              <a:t>” value=“#</a:t>
            </a:r>
            <a:r>
              <a:rPr lang="en-US" sz="2000" dirty="0" err="1"/>
              <a:t>Form.Email</a:t>
            </a:r>
            <a:r>
              <a:rPr lang="en-US" sz="2000" dirty="0"/>
              <a:t>#”&gt;</a:t>
            </a:r>
            <a:br>
              <a:rPr lang="en-US" sz="2000" dirty="0"/>
            </a:br>
            <a:r>
              <a:rPr lang="en-US" sz="2000" dirty="0"/>
              <a:t>&lt;/</a:t>
            </a:r>
            <a:r>
              <a:rPr lang="en-US" sz="2000" dirty="0" err="1"/>
              <a:t>cfquery</a:t>
            </a:r>
            <a:r>
              <a:rPr lang="en-US" sz="2000" dirty="0"/>
              <a:t>&gt;</a:t>
            </a:r>
            <a:br>
              <a:rPr lang="en-US" sz="2000" dirty="0"/>
            </a:br>
            <a:br>
              <a:rPr lang="en-US" sz="2000" dirty="0"/>
            </a:br>
            <a:r>
              <a:rPr lang="en-US" sz="2000" dirty="0"/>
              <a:t>&lt;</a:t>
            </a:r>
            <a:r>
              <a:rPr lang="en-US" sz="2000" dirty="0" err="1"/>
              <a:t>cfif</a:t>
            </a:r>
            <a:r>
              <a:rPr lang="en-US" sz="2000" dirty="0"/>
              <a:t> </a:t>
            </a:r>
            <a:r>
              <a:rPr lang="en-US" sz="2000" dirty="0" err="1"/>
              <a:t>checkPwd.recordCount</a:t>
            </a:r>
            <a:r>
              <a:rPr lang="en-US" sz="2000" dirty="0"/>
              <a:t> EQ 1&gt;</a:t>
            </a:r>
            <a:br>
              <a:rPr lang="en-US" sz="2000" dirty="0"/>
            </a:br>
            <a:r>
              <a:rPr lang="en-US" sz="2000" dirty="0"/>
              <a:t>	&lt;</a:t>
            </a:r>
            <a:r>
              <a:rPr lang="en-US" sz="2000" dirty="0" err="1"/>
              <a:t>cfif</a:t>
            </a:r>
            <a:r>
              <a:rPr lang="en-US" sz="2000" dirty="0"/>
              <a:t> </a:t>
            </a:r>
            <a:r>
              <a:rPr lang="en-US" sz="2000" dirty="0" err="1"/>
              <a:t>checkPwd.Pwd</a:t>
            </a:r>
            <a:r>
              <a:rPr lang="en-US" sz="2000" dirty="0"/>
              <a:t> EQ Hash(</a:t>
            </a:r>
            <a:r>
              <a:rPr lang="en-US" sz="2000" dirty="0" err="1"/>
              <a:t>form.password</a:t>
            </a:r>
            <a:r>
              <a:rPr lang="en-US" sz="2000" dirty="0"/>
              <a:t> &amp; </a:t>
            </a:r>
            <a:r>
              <a:rPr lang="en-US" sz="2000" dirty="0" err="1"/>
              <a:t>variables.salt</a:t>
            </a:r>
            <a:r>
              <a:rPr lang="en-US" sz="2000" dirty="0"/>
              <a:t>, "SHA-512")&gt;</a:t>
            </a:r>
            <a:br>
              <a:rPr lang="en-US" sz="2000" dirty="0"/>
            </a:br>
            <a:r>
              <a:rPr lang="en-US" sz="2000" dirty="0"/>
              <a:t>		</a:t>
            </a:r>
            <a:r>
              <a:rPr lang="en-US" sz="2000" dirty="0">
                <a:solidFill>
                  <a:schemeClr val="accent6"/>
                </a:solidFill>
              </a:rPr>
              <a:t>&lt;!--- Password is good – Woot --- Woot --- Log the person in ---&gt;</a:t>
            </a:r>
          </a:p>
          <a:p>
            <a:pPr marL="457200" lvl="1" indent="0">
              <a:lnSpc>
                <a:spcPct val="120000"/>
              </a:lnSpc>
              <a:buNone/>
            </a:pPr>
            <a:r>
              <a:rPr lang="en-US" sz="2000" dirty="0"/>
              <a:t>	&lt;</a:t>
            </a:r>
            <a:r>
              <a:rPr lang="en-US" sz="2000" dirty="0" err="1"/>
              <a:t>cfelse</a:t>
            </a:r>
            <a:r>
              <a:rPr lang="en-US" sz="2000" dirty="0"/>
              <a:t>&gt;</a:t>
            </a:r>
          </a:p>
          <a:p>
            <a:pPr marL="457200" lvl="1" indent="0">
              <a:lnSpc>
                <a:spcPct val="120000"/>
              </a:lnSpc>
              <a:buNone/>
            </a:pPr>
            <a:r>
              <a:rPr lang="en-US" sz="2000" dirty="0"/>
              <a:t>		</a:t>
            </a:r>
            <a:r>
              <a:rPr lang="en-US" sz="2000" dirty="0">
                <a:solidFill>
                  <a:srgbClr val="FF0000"/>
                </a:solidFill>
              </a:rPr>
              <a:t>&lt;!--- Password is bad ---&gt;</a:t>
            </a:r>
            <a:br>
              <a:rPr lang="en-US" sz="2000" dirty="0"/>
            </a:br>
            <a:r>
              <a:rPr lang="en-US" sz="2000" dirty="0"/>
              <a:t>	&lt;/</a:t>
            </a:r>
            <a:r>
              <a:rPr lang="en-US" sz="2000" dirty="0" err="1"/>
              <a:t>cfif</a:t>
            </a:r>
            <a:r>
              <a:rPr lang="en-US" sz="2000" dirty="0"/>
              <a:t>&gt;</a:t>
            </a:r>
          </a:p>
          <a:p>
            <a:pPr marL="274320" lvl="1" indent="0">
              <a:lnSpc>
                <a:spcPct val="120000"/>
              </a:lnSpc>
              <a:buNone/>
            </a:pPr>
            <a:r>
              <a:rPr lang="en-US" sz="2000" dirty="0"/>
              <a:t>&lt;</a:t>
            </a:r>
            <a:r>
              <a:rPr lang="en-US" sz="2000" dirty="0" err="1"/>
              <a:t>cfelse</a:t>
            </a:r>
            <a:r>
              <a:rPr lang="en-US" sz="2000" dirty="0"/>
              <a:t>&gt;</a:t>
            </a:r>
          </a:p>
          <a:p>
            <a:pPr marL="274320" lvl="1" indent="0">
              <a:lnSpc>
                <a:spcPct val="120000"/>
              </a:lnSpc>
              <a:buNone/>
            </a:pPr>
            <a:r>
              <a:rPr lang="en-US" sz="2000" dirty="0"/>
              <a:t>	</a:t>
            </a:r>
            <a:r>
              <a:rPr lang="en-US" sz="2000" dirty="0">
                <a:solidFill>
                  <a:srgbClr val="FF0000"/>
                </a:solidFill>
              </a:rPr>
              <a:t> &lt;!--- No E-Mail Match ---&gt;</a:t>
            </a:r>
            <a:endParaRPr lang="en-US" sz="2000" dirty="0"/>
          </a:p>
          <a:p>
            <a:pPr marL="274320" lvl="1" indent="0">
              <a:lnSpc>
                <a:spcPct val="120000"/>
              </a:lnSpc>
              <a:buNone/>
            </a:pPr>
            <a:r>
              <a:rPr lang="en-US" sz="2000" dirty="0"/>
              <a:t>&lt;/</a:t>
            </a:r>
            <a:r>
              <a:rPr lang="en-US" sz="2000" dirty="0" err="1"/>
              <a:t>cfif</a:t>
            </a:r>
            <a:r>
              <a:rPr lang="en-US" sz="2000" dirty="0"/>
              <a:t>&gt;</a:t>
            </a:r>
          </a:p>
        </p:txBody>
      </p:sp>
    </p:spTree>
    <p:extLst>
      <p:ext uri="{BB962C8B-B14F-4D97-AF65-F5344CB8AC3E}">
        <p14:creationId xmlns:p14="http://schemas.microsoft.com/office/powerpoint/2010/main" val="189107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a:bodyPr>
          <a:lstStyle/>
          <a:p>
            <a:r>
              <a:rPr lang="en-US" dirty="0"/>
              <a:t>Why </a:t>
            </a:r>
            <a:r>
              <a:rPr lang="en-US" dirty="0" err="1"/>
              <a:t>SALTing</a:t>
            </a:r>
            <a:r>
              <a:rPr lang="en-US" dirty="0"/>
              <a:t> Your Passwords is a Good Thing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buNone/>
            </a:pPr>
            <a:r>
              <a:rPr lang="en-US" b="1" dirty="0"/>
              <a:t>References</a:t>
            </a:r>
          </a:p>
          <a:p>
            <a:r>
              <a:rPr lang="en-US" sz="2000" dirty="0"/>
              <a:t>David </a:t>
            </a:r>
            <a:r>
              <a:rPr lang="en-US" sz="2000" dirty="0" err="1"/>
              <a:t>Epler</a:t>
            </a:r>
            <a:r>
              <a:rPr lang="en-US" sz="2000" dirty="0"/>
              <a:t> – Learn CF in a Week – Secure Password Storage: </a:t>
            </a:r>
            <a:r>
              <a:rPr lang="en-US" sz="2000" dirty="0">
                <a:hlinkClick r:id="rId3"/>
              </a:rPr>
              <a:t>http://www.learncfinaweek.com/week1/Secure_Password_Storage/</a:t>
            </a:r>
            <a:r>
              <a:rPr lang="en-US" sz="2000" dirty="0"/>
              <a:t> </a:t>
            </a:r>
          </a:p>
          <a:p>
            <a:r>
              <a:rPr lang="en-US" sz="2000" dirty="0"/>
              <a:t>Generate Secret Key: </a:t>
            </a:r>
            <a:r>
              <a:rPr lang="en-US" sz="2000" dirty="0">
                <a:hlinkClick r:id="rId4"/>
              </a:rPr>
              <a:t>https://helpx.adobe.com/coldfusion/cfml-reference/coldfusion-functions/functions-e-g/generatesecretkey.html</a:t>
            </a:r>
            <a:r>
              <a:rPr lang="en-US" sz="2000" dirty="0"/>
              <a:t> or </a:t>
            </a:r>
            <a:r>
              <a:rPr lang="en-US" sz="2000" dirty="0">
                <a:hlinkClick r:id="rId5"/>
              </a:rPr>
              <a:t>https://cfdocs.org/generatesecretkey</a:t>
            </a:r>
            <a:r>
              <a:rPr lang="en-US" sz="2000" dirty="0"/>
              <a:t> </a:t>
            </a:r>
          </a:p>
          <a:p>
            <a:r>
              <a:rPr lang="en-US" sz="2000" dirty="0"/>
              <a:t>Hash: </a:t>
            </a:r>
            <a:r>
              <a:rPr lang="en-US" sz="2000" dirty="0">
                <a:hlinkClick r:id="rId6"/>
              </a:rPr>
              <a:t>https://helpx.adobe.com/coldfusion/cfml-reference/coldfusion-functions/functions-h-im/hash.html</a:t>
            </a:r>
            <a:r>
              <a:rPr lang="en-US" sz="2000" dirty="0"/>
              <a:t> or </a:t>
            </a:r>
            <a:r>
              <a:rPr lang="en-US" sz="2000" dirty="0">
                <a:hlinkClick r:id="rId7"/>
              </a:rPr>
              <a:t>https://cfdocs.org/hash</a:t>
            </a:r>
            <a:r>
              <a:rPr lang="en-US" sz="2000" dirty="0"/>
              <a:t> </a:t>
            </a:r>
          </a:p>
          <a:p>
            <a:pPr>
              <a:lnSpc>
                <a:spcPct val="120000"/>
              </a:lnSpc>
            </a:pPr>
            <a:endParaRPr lang="en-US" sz="2000" dirty="0"/>
          </a:p>
        </p:txBody>
      </p:sp>
    </p:spTree>
    <p:extLst>
      <p:ext uri="{BB962C8B-B14F-4D97-AF65-F5344CB8AC3E}">
        <p14:creationId xmlns:p14="http://schemas.microsoft.com/office/powerpoint/2010/main" val="3021120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Upcoming ColdFusion Events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normAutofit/>
          </a:bodyPr>
          <a:lstStyle/>
          <a:p>
            <a:pPr marL="0" indent="0">
              <a:buNone/>
            </a:pPr>
            <a:r>
              <a:rPr lang="en-US" b="1" dirty="0"/>
              <a:t>Adobe ColdFusion Summit 2018</a:t>
            </a:r>
            <a:endParaRPr lang="en-US" dirty="0"/>
          </a:p>
          <a:p>
            <a:pPr marL="0" indent="0">
              <a:spcBef>
                <a:spcPts val="0"/>
              </a:spcBef>
              <a:buNone/>
            </a:pPr>
            <a:r>
              <a:rPr lang="en-US" sz="2000" dirty="0"/>
              <a:t>Hard Rock Hotel and Casino – Las Vegas</a:t>
            </a:r>
          </a:p>
          <a:p>
            <a:pPr marL="0" indent="0">
              <a:spcBef>
                <a:spcPts val="0"/>
              </a:spcBef>
              <a:buNone/>
            </a:pPr>
            <a:r>
              <a:rPr lang="en-US" sz="2000" dirty="0"/>
              <a:t>October 1</a:t>
            </a:r>
            <a:r>
              <a:rPr lang="en-US" sz="2000" baseline="30000" dirty="0"/>
              <a:t>st</a:t>
            </a:r>
            <a:r>
              <a:rPr lang="en-US" sz="2000" dirty="0"/>
              <a:t> – 3</a:t>
            </a:r>
            <a:r>
              <a:rPr lang="en-US" sz="2000" baseline="30000" dirty="0"/>
              <a:t>rd</a:t>
            </a:r>
            <a:r>
              <a:rPr lang="en-US" sz="2000" dirty="0"/>
              <a:t> </a:t>
            </a:r>
          </a:p>
          <a:p>
            <a:pPr marL="0" indent="0">
              <a:spcBef>
                <a:spcPts val="0"/>
              </a:spcBef>
              <a:buNone/>
            </a:pPr>
            <a:r>
              <a:rPr lang="en-US" sz="2000" dirty="0"/>
              <a:t>Register at </a:t>
            </a:r>
            <a:r>
              <a:rPr lang="en-US" sz="2000" dirty="0">
                <a:hlinkClick r:id="rId3"/>
              </a:rPr>
              <a:t>https://cfsummit.adobeevents.com/register/</a:t>
            </a:r>
            <a:r>
              <a:rPr lang="en-US" sz="2000" dirty="0"/>
              <a:t> </a:t>
            </a:r>
            <a:br>
              <a:rPr lang="en-US" sz="2000" dirty="0"/>
            </a:br>
            <a:r>
              <a:rPr lang="en-US" sz="2000" dirty="0"/>
              <a:t>$99.00 registration is still available until April 30th</a:t>
            </a:r>
          </a:p>
          <a:p>
            <a:pPr marL="0" indent="0">
              <a:buNone/>
            </a:pPr>
            <a:br>
              <a:rPr lang="en-US" dirty="0"/>
            </a:br>
            <a:endParaRPr lang="en-US" dirty="0"/>
          </a:p>
          <a:p>
            <a:pPr lvl="1"/>
            <a:endParaRPr lang="en-US" dirty="0"/>
          </a:p>
          <a:p>
            <a:pPr lvl="1"/>
            <a:endParaRPr lang="en-US" dirty="0"/>
          </a:p>
          <a:p>
            <a:endParaRPr lang="en-US" dirty="0"/>
          </a:p>
          <a:p>
            <a:pPr lvl="1"/>
            <a:endParaRPr lang="en-US" dirty="0"/>
          </a:p>
          <a:p>
            <a:pPr lvl="3"/>
            <a:endParaRPr lang="en-US" dirty="0"/>
          </a:p>
          <a:p>
            <a:pPr lvl="2"/>
            <a:endParaRPr lang="en-US" dirty="0"/>
          </a:p>
          <a:p>
            <a:endParaRPr lang="en-US" dirty="0"/>
          </a:p>
        </p:txBody>
      </p:sp>
    </p:spTree>
    <p:extLst>
      <p:ext uri="{BB962C8B-B14F-4D97-AF65-F5344CB8AC3E}">
        <p14:creationId xmlns:p14="http://schemas.microsoft.com/office/powerpoint/2010/main" val="1004093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Next Steps for the Seattle ColdFusion User Group</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normAutofit/>
          </a:bodyPr>
          <a:lstStyle/>
          <a:p>
            <a:r>
              <a:rPr lang="en-US" dirty="0"/>
              <a:t>Does this venue work for you, or would We Work in Bellevue work better?</a:t>
            </a:r>
          </a:p>
          <a:p>
            <a:r>
              <a:rPr lang="en-US" dirty="0"/>
              <a:t>What would you like our group to focus on?</a:t>
            </a:r>
          </a:p>
          <a:p>
            <a:r>
              <a:rPr lang="en-US" dirty="0"/>
              <a:t>What topics would you like to hear?</a:t>
            </a:r>
            <a:br>
              <a:rPr lang="en-US" dirty="0"/>
            </a:br>
            <a:endParaRPr lang="en-US" dirty="0"/>
          </a:p>
          <a:p>
            <a:pPr lvl="1"/>
            <a:endParaRPr lang="en-US" dirty="0"/>
          </a:p>
          <a:p>
            <a:pPr lvl="1"/>
            <a:endParaRPr lang="en-US" dirty="0"/>
          </a:p>
          <a:p>
            <a:endParaRPr lang="en-US" dirty="0"/>
          </a:p>
          <a:p>
            <a:pPr lvl="1"/>
            <a:endParaRPr lang="en-US" dirty="0"/>
          </a:p>
          <a:p>
            <a:pPr lvl="3"/>
            <a:endParaRPr lang="en-US" dirty="0"/>
          </a:p>
          <a:p>
            <a:pPr lvl="2"/>
            <a:endParaRPr lang="en-US" dirty="0"/>
          </a:p>
          <a:p>
            <a:endParaRPr lang="en-US" dirty="0"/>
          </a:p>
        </p:txBody>
      </p:sp>
    </p:spTree>
    <p:extLst>
      <p:ext uri="{BB962C8B-B14F-4D97-AF65-F5344CB8AC3E}">
        <p14:creationId xmlns:p14="http://schemas.microsoft.com/office/powerpoint/2010/main" val="329279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normAutofit/>
          </a:bodyPr>
          <a:lstStyle/>
          <a:p>
            <a:r>
              <a:rPr lang="en-US" dirty="0"/>
              <a:t>Welcome to the Seattle ColdFusion User Group</a:t>
            </a:r>
          </a:p>
          <a:p>
            <a:r>
              <a:rPr lang="en-US" dirty="0"/>
              <a:t>Introductions</a:t>
            </a:r>
          </a:p>
          <a:p>
            <a:r>
              <a:rPr lang="en-US" dirty="0"/>
              <a:t>Goals</a:t>
            </a:r>
          </a:p>
          <a:p>
            <a:r>
              <a:rPr lang="en-US" dirty="0"/>
              <a:t>CI/CD for ColdFusion with Slack</a:t>
            </a:r>
          </a:p>
          <a:p>
            <a:r>
              <a:rPr lang="en-US" dirty="0"/>
              <a:t>How to protect your web application from click-jacking</a:t>
            </a:r>
          </a:p>
          <a:p>
            <a:r>
              <a:rPr lang="en-US" dirty="0"/>
              <a:t>Why </a:t>
            </a:r>
            <a:r>
              <a:rPr lang="en-US" dirty="0" err="1"/>
              <a:t>SALTing</a:t>
            </a:r>
            <a:r>
              <a:rPr lang="en-US" dirty="0"/>
              <a:t> your passwords is a GOOD thing</a:t>
            </a:r>
          </a:p>
          <a:p>
            <a:r>
              <a:rPr lang="en-US" dirty="0"/>
              <a:t>Upcoming ColdFusion Events</a:t>
            </a:r>
          </a:p>
          <a:p>
            <a:r>
              <a:rPr lang="en-US" dirty="0"/>
              <a:t>Next Steps for the Seattle ColdFusion User Group</a:t>
            </a:r>
          </a:p>
          <a:p>
            <a:endParaRPr lang="en-US" dirty="0"/>
          </a:p>
          <a:p>
            <a:endParaRPr lang="en-US" dirty="0"/>
          </a:p>
          <a:p>
            <a:endParaRPr lang="en-US" dirty="0"/>
          </a:p>
        </p:txBody>
      </p:sp>
    </p:spTree>
    <p:extLst>
      <p:ext uri="{BB962C8B-B14F-4D97-AF65-F5344CB8AC3E}">
        <p14:creationId xmlns:p14="http://schemas.microsoft.com/office/powerpoint/2010/main" val="187508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Volunteer Opportunities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normAutofit/>
          </a:bodyPr>
          <a:lstStyle/>
          <a:p>
            <a:r>
              <a:rPr lang="en-US" dirty="0"/>
              <a:t>Social Media</a:t>
            </a:r>
          </a:p>
          <a:p>
            <a:r>
              <a:rPr lang="en-US" dirty="0"/>
              <a:t>Web Site</a:t>
            </a:r>
          </a:p>
          <a:p>
            <a:r>
              <a:rPr lang="en-US" dirty="0"/>
              <a:t>Presentations</a:t>
            </a:r>
            <a:br>
              <a:rPr lang="en-US" dirty="0"/>
            </a:br>
            <a:endParaRPr lang="en-US" dirty="0"/>
          </a:p>
          <a:p>
            <a:pPr lvl="1"/>
            <a:endParaRPr lang="en-US" dirty="0"/>
          </a:p>
          <a:p>
            <a:pPr lvl="1"/>
            <a:endParaRPr lang="en-US" dirty="0"/>
          </a:p>
          <a:p>
            <a:endParaRPr lang="en-US" dirty="0"/>
          </a:p>
          <a:p>
            <a:pPr lvl="1"/>
            <a:endParaRPr lang="en-US" dirty="0"/>
          </a:p>
          <a:p>
            <a:pPr lvl="3"/>
            <a:endParaRPr lang="en-US" dirty="0"/>
          </a:p>
          <a:p>
            <a:pPr lvl="2"/>
            <a:endParaRPr lang="en-US" dirty="0"/>
          </a:p>
          <a:p>
            <a:endParaRPr lang="en-US" dirty="0"/>
          </a:p>
        </p:txBody>
      </p:sp>
    </p:spTree>
    <p:extLst>
      <p:ext uri="{BB962C8B-B14F-4D97-AF65-F5344CB8AC3E}">
        <p14:creationId xmlns:p14="http://schemas.microsoft.com/office/powerpoint/2010/main" val="3516951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Next Month’s Meeting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normAutofit/>
          </a:bodyPr>
          <a:lstStyle/>
          <a:p>
            <a:r>
              <a:rPr lang="en-US" dirty="0"/>
              <a:t>May 9, 2018 – OnlineMetals.com</a:t>
            </a:r>
            <a:br>
              <a:rPr lang="en-US" dirty="0"/>
            </a:br>
            <a:endParaRPr lang="en-US" dirty="0"/>
          </a:p>
          <a:p>
            <a:pPr lvl="1"/>
            <a:endParaRPr lang="en-US" dirty="0"/>
          </a:p>
          <a:p>
            <a:pPr lvl="1"/>
            <a:endParaRPr lang="en-US" dirty="0"/>
          </a:p>
          <a:p>
            <a:endParaRPr lang="en-US" dirty="0"/>
          </a:p>
          <a:p>
            <a:pPr lvl="1"/>
            <a:endParaRPr lang="en-US" dirty="0"/>
          </a:p>
          <a:p>
            <a:pPr lvl="3"/>
            <a:endParaRPr lang="en-US" dirty="0"/>
          </a:p>
          <a:p>
            <a:pPr lvl="2"/>
            <a:endParaRPr lang="en-US" dirty="0"/>
          </a:p>
          <a:p>
            <a:endParaRPr lang="en-US" dirty="0"/>
          </a:p>
        </p:txBody>
      </p:sp>
    </p:spTree>
    <p:extLst>
      <p:ext uri="{BB962C8B-B14F-4D97-AF65-F5344CB8AC3E}">
        <p14:creationId xmlns:p14="http://schemas.microsoft.com/office/powerpoint/2010/main" val="69883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lstStyle/>
          <a:p>
            <a:r>
              <a:rPr lang="en-US" dirty="0"/>
              <a:t>Tell us a little bit about who you are</a:t>
            </a:r>
          </a:p>
          <a:p>
            <a:r>
              <a:rPr lang="en-US" dirty="0"/>
              <a:t>Share with us what you would like to get from this user group</a:t>
            </a:r>
          </a:p>
          <a:p>
            <a:endParaRPr lang="en-US" dirty="0"/>
          </a:p>
          <a:p>
            <a:endParaRPr lang="en-US" dirty="0"/>
          </a:p>
          <a:p>
            <a:endParaRPr lang="en-US" dirty="0"/>
          </a:p>
        </p:txBody>
      </p:sp>
    </p:spTree>
    <p:extLst>
      <p:ext uri="{BB962C8B-B14F-4D97-AF65-F5344CB8AC3E}">
        <p14:creationId xmlns:p14="http://schemas.microsoft.com/office/powerpoint/2010/main" val="101272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lstStyle/>
          <a:p>
            <a:r>
              <a:rPr lang="en-US" dirty="0"/>
              <a:t>Assist ColdFusion Developers Throughout the </a:t>
            </a:r>
            <a:br>
              <a:rPr lang="en-US" dirty="0"/>
            </a:br>
            <a:r>
              <a:rPr lang="en-US" dirty="0"/>
              <a:t>Pacific Northwest</a:t>
            </a:r>
          </a:p>
          <a:p>
            <a:r>
              <a:rPr lang="en-US" dirty="0"/>
              <a:t>Promote ColdFusion Developers Throughout the </a:t>
            </a:r>
            <a:br>
              <a:rPr lang="en-US" dirty="0"/>
            </a:br>
            <a:r>
              <a:rPr lang="en-US" dirty="0"/>
              <a:t>Pacific Northwest</a:t>
            </a:r>
          </a:p>
          <a:p>
            <a:r>
              <a:rPr lang="en-US" dirty="0"/>
              <a:t>Connect Employers with ColdFusion Developers</a:t>
            </a:r>
          </a:p>
          <a:p>
            <a:r>
              <a:rPr lang="en-US" dirty="0"/>
              <a:t>Establish a Community of Friendship Between ColdFusion Developers</a:t>
            </a:r>
          </a:p>
          <a:p>
            <a:r>
              <a:rPr lang="en-US" dirty="0"/>
              <a:t>Provide Speaking Opportunities for ColdFusion Developers</a:t>
            </a:r>
          </a:p>
          <a:p>
            <a:r>
              <a:rPr lang="en-US" dirty="0"/>
              <a:t>Change the Perception of ColdFusion as a viable platform</a:t>
            </a:r>
          </a:p>
          <a:p>
            <a:endParaRPr lang="en-US" dirty="0"/>
          </a:p>
          <a:p>
            <a:endParaRPr lang="en-US" dirty="0"/>
          </a:p>
          <a:p>
            <a:endParaRPr lang="en-US" dirty="0"/>
          </a:p>
        </p:txBody>
      </p:sp>
    </p:spTree>
    <p:extLst>
      <p:ext uri="{BB962C8B-B14F-4D97-AF65-F5344CB8AC3E}">
        <p14:creationId xmlns:p14="http://schemas.microsoft.com/office/powerpoint/2010/main" val="252987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CI/CD for ColdFusion with Slack</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lstStyle/>
          <a:p>
            <a:pPr marL="0" indent="0">
              <a:buNone/>
            </a:pPr>
            <a:r>
              <a:rPr lang="en-US" b="1" dirty="0"/>
              <a:t>Chris Straight – Lead Web Application Developer</a:t>
            </a:r>
            <a:br>
              <a:rPr lang="en-US" b="1" dirty="0"/>
            </a:br>
            <a:r>
              <a:rPr lang="en-US" dirty="0"/>
              <a:t>Online Metals</a:t>
            </a:r>
          </a:p>
          <a:p>
            <a:endParaRPr lang="en-US" dirty="0"/>
          </a:p>
          <a:p>
            <a:endParaRPr lang="en-US" dirty="0"/>
          </a:p>
        </p:txBody>
      </p:sp>
    </p:spTree>
    <p:extLst>
      <p:ext uri="{BB962C8B-B14F-4D97-AF65-F5344CB8AC3E}">
        <p14:creationId xmlns:p14="http://schemas.microsoft.com/office/powerpoint/2010/main" val="169777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lnSpcReduction="10000"/>
          </a:bodyPr>
          <a:lstStyle/>
          <a:p>
            <a:pPr marL="0" indent="0">
              <a:buNone/>
            </a:pPr>
            <a:r>
              <a:rPr lang="en-US" b="1" dirty="0"/>
              <a:t>What is Clickjacking?</a:t>
            </a:r>
            <a:br>
              <a:rPr lang="en-US" b="1" dirty="0"/>
            </a:br>
            <a:br>
              <a:rPr lang="en-US" dirty="0"/>
            </a:br>
            <a:r>
              <a:rPr lang="en-US" dirty="0"/>
              <a:t>Clickjacking is an exploit that fools a web site user to interact with a site for the purposes of the attacker.</a:t>
            </a:r>
            <a:br>
              <a:rPr lang="en-US" dirty="0"/>
            </a:br>
            <a:br>
              <a:rPr lang="en-US" dirty="0"/>
            </a:br>
            <a:r>
              <a:rPr lang="en-US" dirty="0"/>
              <a:t>Typically, the attacker will:</a:t>
            </a:r>
          </a:p>
          <a:p>
            <a:pPr lvl="1"/>
            <a:r>
              <a:rPr lang="en-US" dirty="0"/>
              <a:t>Have done extensive research on the particular web site to exploit</a:t>
            </a:r>
          </a:p>
          <a:p>
            <a:pPr lvl="1"/>
            <a:r>
              <a:rPr lang="en-US" dirty="0"/>
              <a:t>Determine which functionality on the site to exploit (for example, a person’s bank account), and include that content as an </a:t>
            </a:r>
            <a:r>
              <a:rPr lang="en-US" dirty="0" err="1"/>
              <a:t>iFrame</a:t>
            </a:r>
            <a:r>
              <a:rPr lang="en-US" dirty="0"/>
              <a:t> on their web site</a:t>
            </a:r>
          </a:p>
          <a:p>
            <a:pPr lvl="1"/>
            <a:r>
              <a:rPr lang="en-US" dirty="0"/>
              <a:t>Take advantage of the logged-in user to have them perform actions on the web site to their benefit (examples of exploits involved transferring money to the attacker’s account, to pad Facebook Likes for an individual (among many others)</a:t>
            </a:r>
          </a:p>
          <a:p>
            <a:pPr lvl="1"/>
            <a:endParaRPr lang="en-US" dirty="0"/>
          </a:p>
          <a:p>
            <a:pPr lvl="1"/>
            <a:endParaRPr lang="en-US" dirty="0"/>
          </a:p>
          <a:p>
            <a:endParaRPr lang="en-US" dirty="0"/>
          </a:p>
          <a:p>
            <a:pPr lvl="1"/>
            <a:endParaRPr lang="en-US" dirty="0"/>
          </a:p>
          <a:p>
            <a:pPr lvl="3"/>
            <a:endParaRPr lang="en-US" dirty="0"/>
          </a:p>
          <a:p>
            <a:pPr lvl="2"/>
            <a:endParaRPr lang="en-US" dirty="0"/>
          </a:p>
          <a:p>
            <a:endParaRPr lang="en-US" dirty="0"/>
          </a:p>
        </p:txBody>
      </p:sp>
    </p:spTree>
    <p:extLst>
      <p:ext uri="{BB962C8B-B14F-4D97-AF65-F5344CB8AC3E}">
        <p14:creationId xmlns:p14="http://schemas.microsoft.com/office/powerpoint/2010/main" val="309728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How Do I Protect My App Against This?</a:t>
            </a:r>
            <a:br>
              <a:rPr lang="en-US" b="1" dirty="0"/>
            </a:br>
            <a:r>
              <a:rPr lang="en-US" sz="2000" dirty="0"/>
              <a:t>Do not allow your web site to be included within an </a:t>
            </a:r>
            <a:r>
              <a:rPr lang="en-US" sz="2000" dirty="0" err="1"/>
              <a:t>iFrame</a:t>
            </a:r>
            <a:r>
              <a:rPr lang="en-US" sz="2000" dirty="0"/>
              <a:t> by an attacker.</a:t>
            </a:r>
          </a:p>
          <a:p>
            <a:pPr lvl="2"/>
            <a:endParaRPr lang="en-US" dirty="0"/>
          </a:p>
          <a:p>
            <a:endParaRPr lang="en-US" dirty="0"/>
          </a:p>
        </p:txBody>
      </p:sp>
      <p:sp>
        <p:nvSpPr>
          <p:cNvPr id="4" name="Rectangle 1">
            <a:extLst>
              <a:ext uri="{FF2B5EF4-FFF2-40B4-BE49-F238E27FC236}">
                <a16:creationId xmlns:a16="http://schemas.microsoft.com/office/drawing/2014/main" id="{3D64FB64-D1D9-4C72-B176-096D2854E1A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X-WebKit-CSP</a:t>
            </a:r>
            <a:r>
              <a:rPr kumimoji="0" lang="en-US" altLang="en-US" sz="3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802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fontScale="70000" lnSpcReduction="20000"/>
          </a:bodyPr>
          <a:lstStyle/>
          <a:p>
            <a:pPr marL="0" indent="0">
              <a:lnSpc>
                <a:spcPct val="120000"/>
              </a:lnSpc>
              <a:buNone/>
            </a:pPr>
            <a:r>
              <a:rPr lang="en-US" sz="4000" b="1" dirty="0"/>
              <a:t>What Are the Protections I can Add?</a:t>
            </a:r>
            <a:br>
              <a:rPr lang="en-US" b="1" dirty="0"/>
            </a:br>
            <a:r>
              <a:rPr lang="en-US" dirty="0"/>
              <a:t>There are several things that you should include to provide the widest protection for users of older to the most modern web browsers</a:t>
            </a:r>
          </a:p>
          <a:p>
            <a:pPr marL="514350" indent="-514350">
              <a:lnSpc>
                <a:spcPct val="120000"/>
              </a:lnSpc>
              <a:buFont typeface="+mj-lt"/>
              <a:buAutoNum type="arabicPeriod"/>
            </a:pPr>
            <a:r>
              <a:rPr lang="en-US" b="1" dirty="0"/>
              <a:t>Add the following CFHEADER tags to your </a:t>
            </a:r>
            <a:r>
              <a:rPr lang="en-US" b="1" dirty="0" err="1"/>
              <a:t>Application.cfm</a:t>
            </a:r>
            <a:r>
              <a:rPr lang="en-US" b="1" dirty="0"/>
              <a:t> or </a:t>
            </a:r>
            <a:r>
              <a:rPr lang="en-US" b="1" dirty="0" err="1"/>
              <a:t>Application.cfc</a:t>
            </a:r>
            <a:br>
              <a:rPr lang="en-US" dirty="0"/>
            </a:br>
            <a:r>
              <a:rPr lang="en-US" dirty="0"/>
              <a:t>&lt;</a:t>
            </a:r>
            <a:r>
              <a:rPr lang="en-US" dirty="0" err="1"/>
              <a:t>cfheader</a:t>
            </a:r>
            <a:r>
              <a:rPr lang="en-US" dirty="0"/>
              <a:t> name=“Content-Security-Policy" value="frame-ancestors 'none'”&gt;</a:t>
            </a:r>
            <a:br>
              <a:rPr lang="en-US" dirty="0"/>
            </a:br>
            <a:r>
              <a:rPr lang="en-US" dirty="0"/>
              <a:t>&lt;</a:t>
            </a:r>
            <a:r>
              <a:rPr lang="en-US" dirty="0" err="1"/>
              <a:t>cfheader</a:t>
            </a:r>
            <a:r>
              <a:rPr lang="en-US" dirty="0"/>
              <a:t> name=“X-Content-Security-Policy” value="frame-ancestors 'none'”&gt;</a:t>
            </a:r>
            <a:br>
              <a:rPr lang="en-US" dirty="0"/>
            </a:br>
            <a:r>
              <a:rPr lang="en-US" dirty="0"/>
              <a:t>&lt;</a:t>
            </a:r>
            <a:r>
              <a:rPr lang="en-US" dirty="0" err="1"/>
              <a:t>cfheader</a:t>
            </a:r>
            <a:r>
              <a:rPr lang="en-US" dirty="0"/>
              <a:t> name=“ X-</a:t>
            </a:r>
            <a:r>
              <a:rPr lang="en-US" dirty="0" err="1"/>
              <a:t>WebKit</a:t>
            </a:r>
            <a:r>
              <a:rPr lang="en-US" dirty="0"/>
              <a:t>-CSP” value="frame-ancestors 'none’”&gt;</a:t>
            </a:r>
            <a:br>
              <a:rPr lang="en-US" dirty="0"/>
            </a:br>
            <a:r>
              <a:rPr lang="en-US" b="1" dirty="0"/>
              <a:t>- or –</a:t>
            </a:r>
            <a:br>
              <a:rPr lang="en-US" dirty="0"/>
            </a:br>
            <a:r>
              <a:rPr lang="en-US" dirty="0"/>
              <a:t>&lt;</a:t>
            </a:r>
            <a:r>
              <a:rPr lang="en-US" dirty="0" err="1"/>
              <a:t>cfheader</a:t>
            </a:r>
            <a:r>
              <a:rPr lang="en-US" dirty="0"/>
              <a:t> name=“Content-Security-Policy" value="frame-ancestors 'self'”&gt;</a:t>
            </a:r>
            <a:br>
              <a:rPr lang="en-US" dirty="0"/>
            </a:br>
            <a:r>
              <a:rPr lang="en-US" dirty="0"/>
              <a:t>&lt;</a:t>
            </a:r>
            <a:r>
              <a:rPr lang="en-US" dirty="0" err="1"/>
              <a:t>cfheader</a:t>
            </a:r>
            <a:r>
              <a:rPr lang="en-US" dirty="0"/>
              <a:t> name=“X-Content-Security-Policy” value="frame-ancestors 'none'”&gt;</a:t>
            </a:r>
            <a:br>
              <a:rPr lang="en-US" dirty="0"/>
            </a:br>
            <a:r>
              <a:rPr lang="en-US" dirty="0"/>
              <a:t>&lt;</a:t>
            </a:r>
            <a:r>
              <a:rPr lang="en-US" dirty="0" err="1"/>
              <a:t>cfheader</a:t>
            </a:r>
            <a:r>
              <a:rPr lang="en-US" dirty="0"/>
              <a:t> name=“ X-</a:t>
            </a:r>
            <a:r>
              <a:rPr lang="en-US" dirty="0" err="1"/>
              <a:t>WebKit</a:t>
            </a:r>
            <a:r>
              <a:rPr lang="en-US" dirty="0"/>
              <a:t>-CSP” value="frame-ancestors 'none’”&gt;</a:t>
            </a:r>
            <a:br>
              <a:rPr lang="en-US" dirty="0"/>
            </a:br>
            <a:br>
              <a:rPr lang="en-US" dirty="0"/>
            </a:br>
            <a:r>
              <a:rPr lang="en-US" dirty="0"/>
              <a:t>more info: </a:t>
            </a:r>
            <a:r>
              <a:rPr lang="en-US" dirty="0">
                <a:hlinkClick r:id="rId3"/>
              </a:rPr>
              <a:t>https://caniuse.com/#search=Content%20Security%20Policy%201.0</a:t>
            </a:r>
            <a:r>
              <a:rPr lang="en-US" dirty="0"/>
              <a:t> </a:t>
            </a:r>
          </a:p>
          <a:p>
            <a:pPr lvl="3"/>
            <a:endParaRPr lang="en-US" dirty="0"/>
          </a:p>
          <a:p>
            <a:pPr lvl="2"/>
            <a:endParaRPr lang="en-US" dirty="0"/>
          </a:p>
          <a:p>
            <a:endParaRPr lang="en-US" dirty="0"/>
          </a:p>
        </p:txBody>
      </p:sp>
      <p:sp>
        <p:nvSpPr>
          <p:cNvPr id="4" name="Rectangle 1">
            <a:extLst>
              <a:ext uri="{FF2B5EF4-FFF2-40B4-BE49-F238E27FC236}">
                <a16:creationId xmlns:a16="http://schemas.microsoft.com/office/drawing/2014/main" id="{3D64FB64-D1D9-4C72-B176-096D2854E1A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X-WebKit-CSP</a:t>
            </a:r>
            <a:r>
              <a:rPr kumimoji="0" lang="en-US" altLang="en-US" sz="3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73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lnSpcReduction="10000"/>
          </a:bodyPr>
          <a:lstStyle/>
          <a:p>
            <a:pPr marL="0" indent="0">
              <a:lnSpc>
                <a:spcPct val="120000"/>
              </a:lnSpc>
              <a:buNone/>
            </a:pPr>
            <a:r>
              <a:rPr lang="en-US" b="1" dirty="0"/>
              <a:t>What Are the Protections I can Add?</a:t>
            </a:r>
          </a:p>
          <a:p>
            <a:pPr marL="457200" indent="-457200">
              <a:lnSpc>
                <a:spcPct val="120000"/>
              </a:lnSpc>
              <a:buFont typeface="+mj-lt"/>
              <a:buAutoNum type="arabicPeriod" startAt="2"/>
            </a:pPr>
            <a:r>
              <a:rPr lang="en-US" sz="2200" b="1" dirty="0"/>
              <a:t>Add the following CFHEADER tag to your </a:t>
            </a:r>
            <a:r>
              <a:rPr lang="en-US" sz="2200" b="1" dirty="0" err="1"/>
              <a:t>Application.cfm</a:t>
            </a:r>
            <a:r>
              <a:rPr lang="en-US" sz="2200" b="1" dirty="0"/>
              <a:t> or </a:t>
            </a:r>
            <a:r>
              <a:rPr lang="en-US" sz="2200" b="1" dirty="0" err="1"/>
              <a:t>Application.cfc</a:t>
            </a:r>
            <a:br>
              <a:rPr lang="en-US" sz="2200" dirty="0"/>
            </a:br>
            <a:r>
              <a:rPr lang="en-US" sz="2200" dirty="0"/>
              <a:t>&lt;</a:t>
            </a:r>
            <a:r>
              <a:rPr lang="en-US" sz="2200" dirty="0" err="1"/>
              <a:t>cfheader</a:t>
            </a:r>
            <a:r>
              <a:rPr lang="en-US" sz="2200" dirty="0"/>
              <a:t> name="X-Frame-Options" value=“DENY"&gt;</a:t>
            </a:r>
            <a:br>
              <a:rPr lang="en-US" sz="2200" dirty="0"/>
            </a:br>
            <a:r>
              <a:rPr lang="en-US" sz="2200" dirty="0"/>
              <a:t>- or -</a:t>
            </a:r>
            <a:br>
              <a:rPr lang="en-US" sz="2200" dirty="0"/>
            </a:br>
            <a:r>
              <a:rPr lang="en-US" sz="2200" dirty="0"/>
              <a:t>&lt;</a:t>
            </a:r>
            <a:r>
              <a:rPr lang="en-US" sz="2200" dirty="0" err="1"/>
              <a:t>cfheader</a:t>
            </a:r>
            <a:r>
              <a:rPr lang="en-US" sz="2200" dirty="0"/>
              <a:t> name="X-Frame-Options" value=“SAMEORIGIN"&gt;</a:t>
            </a:r>
            <a:br>
              <a:rPr lang="en-US" sz="2200" dirty="0"/>
            </a:br>
            <a:br>
              <a:rPr lang="en-US" sz="2200" dirty="0"/>
            </a:br>
            <a:r>
              <a:rPr lang="en-US" sz="2200" dirty="0"/>
              <a:t>This option fills the gap for many other browsers (but not all) that do not support the </a:t>
            </a:r>
            <a:r>
              <a:rPr lang="en-US" sz="2200" b="1" dirty="0"/>
              <a:t>content-security-policy</a:t>
            </a:r>
            <a:r>
              <a:rPr lang="en-US" sz="2200" dirty="0"/>
              <a:t> header</a:t>
            </a:r>
            <a:br>
              <a:rPr lang="en-US" sz="2200" dirty="0"/>
            </a:br>
            <a:br>
              <a:rPr lang="en-US" sz="2200" dirty="0"/>
            </a:br>
            <a:r>
              <a:rPr lang="en-US" sz="2200" dirty="0"/>
              <a:t>see: </a:t>
            </a:r>
            <a:r>
              <a:rPr lang="en-US" sz="2200" dirty="0">
                <a:hlinkClick r:id="rId3"/>
              </a:rPr>
              <a:t>https://caniuse.com/#search=X-Frame-Options%20HTTP%20header</a:t>
            </a:r>
            <a:r>
              <a:rPr lang="en-US" sz="2200" dirty="0"/>
              <a:t> </a:t>
            </a:r>
            <a:endParaRPr lang="en-US" dirty="0"/>
          </a:p>
          <a:p>
            <a:endParaRPr lang="en-US" dirty="0"/>
          </a:p>
          <a:p>
            <a:pPr lvl="1"/>
            <a:endParaRPr lang="en-US" dirty="0"/>
          </a:p>
          <a:p>
            <a:pPr lvl="3"/>
            <a:endParaRPr lang="en-US" dirty="0"/>
          </a:p>
          <a:p>
            <a:pPr lvl="2"/>
            <a:endParaRPr lang="en-US" dirty="0"/>
          </a:p>
          <a:p>
            <a:endParaRPr lang="en-US" dirty="0"/>
          </a:p>
        </p:txBody>
      </p:sp>
    </p:spTree>
    <p:extLst>
      <p:ext uri="{BB962C8B-B14F-4D97-AF65-F5344CB8AC3E}">
        <p14:creationId xmlns:p14="http://schemas.microsoft.com/office/powerpoint/2010/main" val="1438469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635</Words>
  <Application>Microsoft Office PowerPoint</Application>
  <PresentationFormat>Widescreen</PresentationFormat>
  <Paragraphs>133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Arial Unicode MS</vt:lpstr>
      <vt:lpstr>Calibri</vt:lpstr>
      <vt:lpstr>Calibri Light</vt:lpstr>
      <vt:lpstr>Open Sans</vt:lpstr>
      <vt:lpstr>Wingdings</vt:lpstr>
      <vt:lpstr>Office Theme</vt:lpstr>
      <vt:lpstr>April 2018</vt:lpstr>
      <vt:lpstr>Agenda</vt:lpstr>
      <vt:lpstr>Introductions</vt:lpstr>
      <vt:lpstr>Goals</vt:lpstr>
      <vt:lpstr>CI/CD for ColdFusion with Slack</vt:lpstr>
      <vt:lpstr>How to protect your web application from clickjacking</vt:lpstr>
      <vt:lpstr>How to protect your web application from clickjacking</vt:lpstr>
      <vt:lpstr>How to protect your web application from clickjacking</vt:lpstr>
      <vt:lpstr>How to protect your web application from clickjacking</vt:lpstr>
      <vt:lpstr>How to protect your web application from clickjacking</vt:lpstr>
      <vt:lpstr>How to protect your web application from clickjacking</vt:lpstr>
      <vt:lpstr>How to protect your web application from clickjacking</vt:lpstr>
      <vt:lpstr>How to protect your web application from clickjacking</vt:lpstr>
      <vt:lpstr>Why SALTing Your Passwords is a Good Thing</vt:lpstr>
      <vt:lpstr>Why SALTing Your Passwords is a Good Thing</vt:lpstr>
      <vt:lpstr>Why SALTing Your Passwords is a Good Thing</vt:lpstr>
      <vt:lpstr>Why SALTing Your Passwords is a Good Thing</vt:lpstr>
      <vt:lpstr>Upcoming ColdFusion Events</vt:lpstr>
      <vt:lpstr>Next Steps for the Seattle ColdFusion User Group</vt:lpstr>
      <vt:lpstr>Volunteer Opportunities</vt:lpstr>
      <vt:lpstr>Next Month’s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O'Daniel</dc:creator>
  <cp:lastModifiedBy>Leon O'Daniel</cp:lastModifiedBy>
  <cp:revision>61</cp:revision>
  <dcterms:created xsi:type="dcterms:W3CDTF">2017-08-08T15:52:53Z</dcterms:created>
  <dcterms:modified xsi:type="dcterms:W3CDTF">2018-04-11T22:13:42Z</dcterms:modified>
</cp:coreProperties>
</file>