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mn0T93MKr8QP9H2jk6T/zJ9We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50">
                <a:solidFill>
                  <a:srgbClr val="00201A"/>
                </a:solidFill>
                <a:highlight>
                  <a:srgbClr val="F2F4F2"/>
                </a:highlight>
                <a:latin typeface="Roboto"/>
                <a:ea typeface="Roboto"/>
                <a:cs typeface="Roboto"/>
                <a:sym typeface="Roboto"/>
              </a:rPr>
              <a:t>The onError() method in ColdFusion is a global error handler that is invoked when an exception occurs that was not caught by a cftry or cfcatch statement. The onError() method is defined in Application.cfc. You can use the onError() method as a filter to handle selected errors, and use other ColdFusion error-handling techniques for the remaining errors.</a:t>
            </a: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9065443" y="1480008"/>
            <a:ext cx="3126557" cy="171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25" y="131975"/>
            <a:ext cx="1750211" cy="175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ffiddle.org/app/file?filepath=ae6431cc-b76a-463d-a077-503a48fce3e2/03bf896e-3e13-407c-80d6-3c89da3e27bf/71b49950-80a6-4c16-b7e0-613fef7e1cd4.cfm" TargetMode="External"/><Relationship Id="rId4" Type="http://schemas.openxmlformats.org/officeDocument/2006/relationships/hyperlink" Target="https://cffiddle.org/app/file?filepath=e240bbb5-ea55-4328-b714-05f12cd82f2a/8f90a710-0e4b-4a1d-9e26-a96b361860e6/8834c03a-6d9c-4573-8b67-01ae9080dbea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ffiddle.org/app/file?filepath=ae6431cc-b76a-463d-a077-503a48fce3e2/03bf896e-3e13-407c-80d6-3c89da3e27bf/71b49950-80a6-4c16-b7e0-613fef7e1cd4.cfm" TargetMode="External"/><Relationship Id="rId4" Type="http://schemas.openxmlformats.org/officeDocument/2006/relationships/hyperlink" Target="https://cffiddle.org/app/file?filepath=e240bbb5-ea55-4328-b714-05f12cd82f2a/8f90a710-0e4b-4a1d-9e26-a96b361860e6/8834c03a-6d9c-4573-8b67-01ae9080dbea.cf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schools.com/xml/xpath_syntax.asp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x.adobe.com/coldfusion/cfml-reference/coldfusion-tags/tags-d-e/cferro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othebox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danieldesigns.com/ilovemissingpages.cf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/>
              <a:t>June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Which Order Does ColdFusion Handle Exceptions?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Page-level error handling – CFTRY (try)/CFCATCH (catch) – Example of tag and script</a:t>
            </a:r>
            <a:endParaRPr sz="1800"/>
          </a:p>
          <a:p>
            <a:pPr marL="685800" lvl="1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Think very specific to the logic in place, what functions or connections it is trying to call</a:t>
            </a:r>
            <a:endParaRPr sz="1800"/>
          </a:p>
          <a:p>
            <a:pPr marL="685800" lvl="1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View the interruption from the end-user point of view. Is it an abrasive STOP or gentle message that allows them to continue on the web site.</a:t>
            </a:r>
            <a:endParaRPr sz="1800"/>
          </a:p>
          <a:p>
            <a:pPr marL="685800" lvl="1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What about </a:t>
            </a:r>
            <a:r>
              <a:rPr lang="en-US" sz="1800" b="1"/>
              <a:t>&lt;cfrethrow&gt;</a:t>
            </a:r>
            <a:r>
              <a:rPr lang="en-US" sz="1800"/>
              <a:t>?</a:t>
            </a:r>
            <a:endParaRPr sz="1800"/>
          </a:p>
          <a:p>
            <a:pPr marL="685800" lvl="1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Do I really need to use a </a:t>
            </a:r>
            <a:r>
              <a:rPr lang="en-US" sz="1800" b="1"/>
              <a:t>&lt;cffinally&gt;</a:t>
            </a:r>
            <a:r>
              <a:rPr lang="en-US" sz="1800"/>
              <a:t>?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Application-level error-handling (onError method in Application.cfc)</a:t>
            </a:r>
            <a:br>
              <a:rPr lang="en-US" sz="1800"/>
            </a:b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&lt;cffunction name="</a:t>
            </a:r>
            <a:r>
              <a:rPr lang="en-US" sz="1750" b="1">
                <a:latin typeface="Courier New"/>
                <a:ea typeface="Courier New"/>
                <a:cs typeface="Courier New"/>
                <a:sym typeface="Courier New"/>
              </a:rPr>
              <a:t>onError</a:t>
            </a: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"&gt;</a:t>
            </a:r>
            <a:br>
              <a:rPr lang="en-US" sz="175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	&lt;cfargument name="exception" required="true"&gt;</a:t>
            </a:r>
            <a:br>
              <a:rPr lang="en-US" sz="175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	&lt;cfargument name="eventName" required="true"&gt;</a:t>
            </a:r>
            <a:endParaRPr sz="1750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lvl="0" indent="22860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&lt;p&gt;&lt;cfoutput&gt;OnError – event: #arguments.eventName#&lt;/cfoutput&gt;&lt;/p&gt;</a:t>
            </a:r>
            <a:br>
              <a:rPr lang="en-US" sz="175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	&lt;cfdump var="#arguments.exception#" label="OnError: exception"&gt;</a:t>
            </a:r>
            <a:br>
              <a:rPr lang="en-US" sz="175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50">
                <a:latin typeface="Courier New"/>
                <a:ea typeface="Courier New"/>
                <a:cs typeface="Courier New"/>
                <a:sym typeface="Courier New"/>
              </a:rPr>
              <a:t>&lt;/cffunction&gt;</a:t>
            </a:r>
            <a:endParaRPr sz="2100"/>
          </a:p>
        </p:txBody>
      </p:sp>
      <p:sp>
        <p:nvSpPr>
          <p:cNvPr id="143" name="Google Shape;143;p1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Which Order Does ColdFusion Handle Exceptions?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Site-wide error handler (really server-wide)</a:t>
            </a:r>
            <a:br>
              <a:rPr lang="en-US" sz="1800"/>
            </a:br>
            <a:r>
              <a:rPr lang="en-US" sz="1800"/>
              <a:t>		and then if all else fails… 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the ColdFusion Server Generic handler – Yucky – Bad!</a:t>
            </a:r>
            <a:endParaRPr sz="1800"/>
          </a:p>
        </p:txBody>
      </p:sp>
      <p:sp>
        <p:nvSpPr>
          <p:cNvPr id="150" name="Google Shape;150;p1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00" y="3714100"/>
            <a:ext cx="5178065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700" y="3442175"/>
            <a:ext cx="6250676" cy="24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1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Handling page-level exceptions in your application using CFTRY (try)/CFCATCH (catch)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Allows you to customize how your application responds to all sorts of errors (including custom errors) at the page level: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    application: catches application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    database: catches database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    template: catches ColdFusion page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    security: catches security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    object: catches object exceptions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2400" b="1"/>
            </a:br>
            <a:r>
              <a:rPr lang="en-US" sz="2400" b="1" i="1"/>
              <a:t>(continued on next screen)</a:t>
            </a:r>
            <a:endParaRPr/>
          </a:p>
        </p:txBody>
      </p:sp>
      <p:sp>
        <p:nvSpPr>
          <p:cNvPr id="159" name="Google Shape;159;p1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Handling page-level exceptions in your application using CFTRY (try)/CFCATCH (catch)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Allows you to customize how your application responds to all sorts of errors (including custom errors) at the page level: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missingInclude: catches missing include file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expression: catches expression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lock: catches lock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 i="1"/>
              <a:t>custom_type</a:t>
            </a:r>
            <a:r>
              <a:rPr lang="en-US" sz="2000"/>
              <a:t>: catches the specified custom exception type that is defined in a cfthrow tag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searchengine: catches Solr search engine exceptions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any: catches all exception types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  <p:sp>
        <p:nvSpPr>
          <p:cNvPr id="166" name="Google Shape;166;p1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 working example: </a:t>
            </a:r>
            <a:br>
              <a:rPr lang="en-US" b="1"/>
            </a:br>
            <a:r>
              <a:rPr lang="en-US" b="1"/>
              <a:t>the Washington State Tax Rate Service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Tag-Based Example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Script-Based Example (with X-Path demo)</a:t>
            </a: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  <p:sp>
        <p:nvSpPr>
          <p:cNvPr id="173" name="Google Shape;173;p1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 working example: </a:t>
            </a:r>
            <a:br>
              <a:rPr lang="en-US" b="1"/>
            </a:br>
            <a:r>
              <a:rPr lang="en-US" b="1"/>
              <a:t>the Washington State Tax Rate Service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Tag-Based Example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Script-Based Example (with X-Path demo)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Within a method of a ColdFusion Component (CFC)</a:t>
            </a: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  <p:sp>
        <p:nvSpPr>
          <p:cNvPr id="180" name="Google Shape;180;p1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 working example: </a:t>
            </a:r>
            <a:br>
              <a:rPr lang="en-US" b="1"/>
            </a:br>
            <a:r>
              <a:rPr lang="en-US" b="1"/>
              <a:t>the Washington State Tax Rate Service (XML functions)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isXML() </a:t>
            </a:r>
            <a:r>
              <a:rPr lang="en-US" sz="2000"/>
              <a:t>– checks to see if the content within its parenthesis is valid XML or not – works with both XML Strings and XML Objects.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XMLParse() </a:t>
            </a:r>
            <a:r>
              <a:rPr lang="en-US" sz="2000"/>
              <a:t>– converts XML strings to XML objects – makes it easier to use Xpath queries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XMLSearch() </a:t>
            </a:r>
            <a:r>
              <a:rPr lang="en-US" sz="2000"/>
              <a:t>– enables using Xpath queries to search XML Objects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  <p:sp>
        <p:nvSpPr>
          <p:cNvPr id="187" name="Google Shape;187;p1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 working example: </a:t>
            </a:r>
            <a:br>
              <a:rPr lang="en-US" b="1"/>
            </a:br>
            <a:r>
              <a:rPr lang="en-US" b="1"/>
              <a:t>the Washington State Tax Rate Service (XPath Queries)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XmlSearch(VARIABLES.getParsedTaxInfo,"/response/rate[1]/@name")</a:t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rot="-5400000">
            <a:off x="3977978" y="1892209"/>
            <a:ext cx="447188" cy="3637577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3170365" y="3987987"/>
            <a:ext cx="2069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Object variable</a:t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 rot="-5400000">
            <a:off x="6608824" y="3110303"/>
            <a:ext cx="447188" cy="1232548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6109360" y="3955735"/>
            <a:ext cx="1455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 Element</a:t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 rot="-5400000">
            <a:off x="7757938" y="3270489"/>
            <a:ext cx="447188" cy="90327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7563269" y="3951287"/>
            <a:ext cx="9533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child Element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 rot="-5400000">
            <a:off x="8791353" y="3262702"/>
            <a:ext cx="447188" cy="90327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8596684" y="3943500"/>
            <a:ext cx="10345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attribute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287224" y="1678043"/>
            <a:ext cx="3362787" cy="362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8" descr="A screenshot of a compu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263" y="312845"/>
            <a:ext cx="6180737" cy="636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 txBox="1"/>
          <p:nvPr/>
        </p:nvSpPr>
        <p:spPr>
          <a:xfrm>
            <a:off x="287223" y="5768283"/>
            <a:ext cx="572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more info: </a:t>
            </a:r>
            <a:r>
              <a:rPr lang="en-US" sz="20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https://www.w3schools.com/xml/xpath_syntax.asp</a:t>
            </a: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287223" y="5150896"/>
            <a:ext cx="30256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XmlSearch example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37877" cy="472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&lt;CFError&gt; - do you still like me – I have purpose too 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The &lt;CFError&gt; tag displays a custom HTML page when an error occurs. This lets you maintain a consistent look and feel among an application's functional and error pages.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None/>
            </a:pPr>
            <a:r>
              <a:rPr lang="en-US" sz="2000">
                <a:solidFill>
                  <a:srgbClr val="7030A0"/>
                </a:solidFill>
              </a:rPr>
              <a:t>&lt;cferror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None/>
            </a:pPr>
            <a:r>
              <a:rPr lang="en-US" sz="2000">
                <a:solidFill>
                  <a:srgbClr val="7030A0"/>
                </a:solidFill>
              </a:rPr>
              <a:t>template = "template path"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None/>
            </a:pPr>
            <a:r>
              <a:rPr lang="en-US" sz="2000">
                <a:solidFill>
                  <a:srgbClr val="7030A0"/>
                </a:solidFill>
              </a:rPr>
              <a:t>type = "exception|validation|request"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None/>
            </a:pPr>
            <a:r>
              <a:rPr lang="en-US" sz="2000">
                <a:solidFill>
                  <a:srgbClr val="7030A0"/>
                </a:solidFill>
              </a:rPr>
              <a:t>exception = "exception type"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None/>
            </a:pPr>
            <a:r>
              <a:rPr lang="en-US" sz="2000">
                <a:solidFill>
                  <a:srgbClr val="7030A0"/>
                </a:solidFill>
              </a:rPr>
              <a:t>mailTo = "e-mail address"&gt;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None/>
            </a:pPr>
            <a:r>
              <a:rPr lang="en-US" sz="2000">
                <a:solidFill>
                  <a:srgbClr val="7030A0"/>
                </a:solidFill>
              </a:rPr>
              <a:t>More info: </a:t>
            </a:r>
            <a:r>
              <a:rPr lang="en-US" sz="2000" u="sng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https://helpx.adobe.com/coldfusion/cfml-reference/coldfusion-tags/tags-d-e/cferror.html</a:t>
            </a:r>
            <a:endParaRPr sz="2000">
              <a:solidFill>
                <a:srgbClr val="7030A0"/>
              </a:solidFill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7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Introductions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Adobe ColdFusion Summit 2023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How to gracefully handle errors in your application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CFML Function ‘O Day – Featuring IsValid() </a:t>
            </a:r>
            <a:endParaRPr sz="24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Questions/Answers/Help Needed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Next Meeting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/>
              <a:t>CFML Function ‘O Day – Featuring IsValid() </a:t>
            </a:r>
            <a:endParaRPr sz="4400" i="1"/>
          </a:p>
        </p:txBody>
      </p:sp>
      <p:sp>
        <p:nvSpPr>
          <p:cNvPr id="225" name="Google Shape;225;p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37877" cy="472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/>
              <a:t>presented by Will Frankhouser</a:t>
            </a:r>
            <a:endParaRPr sz="2000" i="1">
              <a:solidFill>
                <a:srgbClr val="7030A0"/>
              </a:solidFill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Questions/Answers/</a:t>
            </a:r>
            <a:br>
              <a:rPr lang="en-US"/>
            </a:br>
            <a:r>
              <a:rPr lang="en-US"/>
              <a:t>Help Needed</a:t>
            </a:r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is your opportunity to ask any ColdFusion question or request help for a ColdFusion-related issue.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Next Meeting</a:t>
            </a:r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July 19, 2023 – 5:00 PM PDT (online via Zoom).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Tag or function O’ the day – Will Frankhouser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Topic TBD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Tell us a little bit about who you are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ColdFusion Summit 2023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Dates: October 2</a:t>
            </a:r>
            <a:r>
              <a:rPr lang="en-US" sz="2400" baseline="30000"/>
              <a:t>nd</a:t>
            </a:r>
            <a:r>
              <a:rPr lang="en-US" sz="2400"/>
              <a:t> – October 4</a:t>
            </a:r>
            <a:r>
              <a:rPr lang="en-US" sz="2400" baseline="30000"/>
              <a:t>th</a:t>
            </a:r>
            <a:r>
              <a:rPr lang="en-US" sz="24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Location: The Mirage Hotel and Casino – Las Vegas, NV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Opportunity to become a Adobe Certified Professional: ColdFusion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Early Bird discounts available now though May 31st!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$99.00 for the Session Pass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/>
              <a:t>$199.00 for the Professional Pass (includes access to ColdFusion Certification training on October 4th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Link: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https://cfsummit.adobeevents.com/</a:t>
            </a: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Presenters: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Leon O’Daniel – Senior Web Application Developer – The Boeing Company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Will Frankhouser – Senior Web Application Developer – The Boeing Company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What we will cover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Gracefully handling missing pages in your application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Which order does ColdFusion handle server errors (exceptions)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Gracefully handling application-level exceptions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Handling Page-level exceptions using CFTRY (try)/CFCATCH (catch)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A working example – Calculating Washington State sales tax and making sure it returns tax info even if there is an error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XML Functions: IsXML(), XMLParse(), XMLSearch()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Getting Specific XML data values using XPath Queries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&lt;CFError&gt; - do you still like me – I have purpose too …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Gracefully Handling Missing Pages in your application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The</a:t>
            </a:r>
            <a:r>
              <a:rPr lang="en-US" sz="2400" b="1" i="1"/>
              <a:t> onMissingTemplate </a:t>
            </a:r>
            <a:r>
              <a:rPr lang="en-US" sz="2400" b="1"/>
              <a:t>method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This is a method that can be added to your Application.cfc file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Will do all sorts of things when it finds a missing CFM file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Typical use is to redirect to a 404 page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Example: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https://www.odanieldesigns.com/ilovemissingpages.cfm</a:t>
            </a:r>
            <a:r>
              <a:rPr lang="en-US" sz="20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Where does this approach fall flat?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Gracefully Handling Missing Pages in your application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1"/>
              <a:t>Configuring 404 Error Handling at the Server Level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/>
              <a:t>This approach will cover all missing pages (and folders)</a:t>
            </a:r>
            <a:br>
              <a:rPr lang="en-US" sz="2000"/>
            </a:br>
            <a:endParaRPr sz="20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/>
              <a:t>Microsoft Windows:</a:t>
            </a:r>
            <a:r>
              <a:rPr lang="en-US" sz="2200"/>
              <a:t> Setup Error Handling using a web.config file</a:t>
            </a:r>
            <a:br>
              <a:rPr lang="en-US" sz="1600"/>
            </a:br>
            <a:br>
              <a:rPr lang="en-US" sz="1600"/>
            </a:br>
            <a:r>
              <a:rPr lang="en-US" sz="1700">
                <a:solidFill>
                  <a:srgbClr val="7030A0"/>
                </a:solidFill>
              </a:rPr>
              <a:t>&lt;?xml version="1.0" encoding="UTF-8"?&gt;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&lt;configuration&gt;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    &lt;system.webServer&gt;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        &lt;httpErrors errorMode="DetailedLocalOnly"&gt;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            &lt;remove statusCode="404" subStatusCode="-1" /&gt;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            &lt;error statusCode="404" subStatusCode="-1" prefixLanguageFilePath="" path="/404.cfm" responseMode="ExecuteURL" /&gt;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        &lt;/httpErrors&gt;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    &lt;/system.webServer&gt;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700">
                <a:solidFill>
                  <a:srgbClr val="7030A0"/>
                </a:solidFill>
              </a:rPr>
              <a:t>&lt;/configuration&gt;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to gracefully handle errors in your application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Gracefully Handling Missing Pages in your application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Configuring 404 Error Handling at the Server Level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This approach will cover all missing pages (and folders)</a:t>
            </a:r>
            <a:br>
              <a:rPr lang="en-US" sz="2000"/>
            </a:br>
            <a:endParaRPr sz="20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1"/>
              <a:t>Apache:</a:t>
            </a:r>
            <a:r>
              <a:rPr lang="en-US" sz="2200"/>
              <a:t> Use the ErrorDocuments directive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rgbClr val="7030A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00"/>
              <a:buNone/>
            </a:pPr>
            <a:r>
              <a:rPr lang="en-US" sz="2200">
                <a:solidFill>
                  <a:srgbClr val="7030A0"/>
                </a:solidFill>
              </a:rPr>
              <a:t>If you are using a Virtual host file, add the following inside </a:t>
            </a:r>
            <a:r>
              <a:rPr lang="en-US" sz="2200" b="1">
                <a:solidFill>
                  <a:srgbClr val="7030A0"/>
                </a:solidFill>
              </a:rPr>
              <a:t>VirtualHost</a:t>
            </a:r>
            <a:r>
              <a:rPr lang="en-US" sz="2200">
                <a:solidFill>
                  <a:srgbClr val="7030A0"/>
                </a:solidFill>
              </a:rPr>
              <a:t> tag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700"/>
              <a:buNone/>
            </a:pPr>
            <a:r>
              <a:rPr lang="en-US" sz="1700">
                <a:solidFill>
                  <a:srgbClr val="7030A0"/>
                </a:solidFill>
              </a:rPr>
              <a:t>&lt;VirtualHost&gt;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700"/>
              <a:buNone/>
            </a:pPr>
            <a:r>
              <a:rPr lang="en-US" sz="1700">
                <a:solidFill>
                  <a:srgbClr val="7030A0"/>
                </a:solidFill>
              </a:rPr>
              <a:t>   ...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700"/>
              <a:buNone/>
            </a:pPr>
            <a:r>
              <a:rPr lang="en-US" sz="1700">
                <a:solidFill>
                  <a:srgbClr val="7030A0"/>
                </a:solidFill>
              </a:rPr>
              <a:t>   ErrorDocument 404 /error404.html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700"/>
              <a:buNone/>
            </a:pPr>
            <a:r>
              <a:rPr lang="en-US" sz="1700">
                <a:solidFill>
                  <a:srgbClr val="7030A0"/>
                </a:solidFill>
              </a:rPr>
              <a:t>   ...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700"/>
              <a:buNone/>
            </a:pPr>
            <a:r>
              <a:rPr lang="en-US" sz="1700">
                <a:solidFill>
                  <a:srgbClr val="7030A0"/>
                </a:solidFill>
              </a:rPr>
              <a:t>&lt;/VirtualHost&gt;</a:t>
            </a:r>
            <a:endParaRPr sz="1700">
              <a:solidFill>
                <a:srgbClr val="7030A0"/>
              </a:solidFill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ErrorDocument 404 /error404.html</a:t>
            </a:r>
            <a:r>
              <a:rPr lang="en-US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Widescreen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Noto Sans Symbols</vt:lpstr>
      <vt:lpstr>Roboto</vt:lpstr>
      <vt:lpstr>Arimo</vt:lpstr>
      <vt:lpstr>Courier New</vt:lpstr>
      <vt:lpstr>Arial Black</vt:lpstr>
      <vt:lpstr>Open Sans</vt:lpstr>
      <vt:lpstr>Office Theme</vt:lpstr>
      <vt:lpstr>June 2023</vt:lpstr>
      <vt:lpstr>Agenda</vt:lpstr>
      <vt:lpstr>Introductions</vt:lpstr>
      <vt:lpstr>ColdFusion Summit 2023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How to gracefully handle errors in your application</vt:lpstr>
      <vt:lpstr>CFML Function ‘O Day – Featuring IsValid() 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2023</dc:title>
  <dc:creator>Leon O'Daniel</dc:creator>
  <cp:lastModifiedBy>Leon O'Daniel</cp:lastModifiedBy>
  <cp:revision>1</cp:revision>
  <dcterms:created xsi:type="dcterms:W3CDTF">2017-08-08T15:52:53Z</dcterms:created>
  <dcterms:modified xsi:type="dcterms:W3CDTF">2023-06-21T01:08:42Z</dcterms:modified>
</cp:coreProperties>
</file>