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2"/>
  </p:sldMasterIdLst>
  <p:notesMasterIdLst>
    <p:notesMasterId r:id="rId24"/>
  </p:notesMasterIdLst>
  <p:sldIdLst>
    <p:sldId id="272" r:id="rId3"/>
    <p:sldId id="317" r:id="rId4"/>
    <p:sldId id="337" r:id="rId5"/>
    <p:sldId id="334" r:id="rId6"/>
    <p:sldId id="320" r:id="rId7"/>
    <p:sldId id="314" r:id="rId8"/>
    <p:sldId id="322" r:id="rId9"/>
    <p:sldId id="324" r:id="rId10"/>
    <p:sldId id="323" r:id="rId11"/>
    <p:sldId id="328" r:id="rId12"/>
    <p:sldId id="327" r:id="rId13"/>
    <p:sldId id="325" r:id="rId14"/>
    <p:sldId id="321" r:id="rId15"/>
    <p:sldId id="335" r:id="rId16"/>
    <p:sldId id="330" r:id="rId17"/>
    <p:sldId id="331" r:id="rId18"/>
    <p:sldId id="332" r:id="rId19"/>
    <p:sldId id="339" r:id="rId20"/>
    <p:sldId id="326" r:id="rId21"/>
    <p:sldId id="336" r:id="rId22"/>
    <p:sldId id="33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262" autoAdjust="0"/>
  </p:normalViewPr>
  <p:slideViewPr>
    <p:cSldViewPr snapToGrid="0">
      <p:cViewPr>
        <p:scale>
          <a:sx n="80" d="100"/>
          <a:sy n="80" d="100"/>
        </p:scale>
        <p:origin x="782" y="197"/>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D4573-58E7-4156-A133-2731F5F8D1A6}" type="datetimeFigureOut">
              <a:rPr lang="en-US" smtClean="0"/>
              <a:t>12/31/2018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B0CF2-7F87-4E02-A248-870047730F99}" type="slidenum">
              <a:rPr lang="en-US" smtClean="0"/>
              <a:t>‹#›</a:t>
            </a:fld>
            <a:endParaRPr lang="en-US"/>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1</a:t>
            </a:fld>
            <a:endParaRPr lang="en-US"/>
          </a:p>
        </p:txBody>
      </p:sp>
    </p:spTree>
    <p:extLst>
      <p:ext uri="{BB962C8B-B14F-4D97-AF65-F5344CB8AC3E}">
        <p14:creationId xmlns:p14="http://schemas.microsoft.com/office/powerpoint/2010/main" val="1495133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13</a:t>
            </a:fld>
            <a:endParaRPr lang="en-US"/>
          </a:p>
        </p:txBody>
      </p:sp>
    </p:spTree>
    <p:extLst>
      <p:ext uri="{BB962C8B-B14F-4D97-AF65-F5344CB8AC3E}">
        <p14:creationId xmlns:p14="http://schemas.microsoft.com/office/powerpoint/2010/main" val="2896740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16</a:t>
            </a:fld>
            <a:endParaRPr lang="en-US"/>
          </a:p>
        </p:txBody>
      </p:sp>
    </p:spTree>
    <p:extLst>
      <p:ext uri="{BB962C8B-B14F-4D97-AF65-F5344CB8AC3E}">
        <p14:creationId xmlns:p14="http://schemas.microsoft.com/office/powerpoint/2010/main" val="3544531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30" name="Date Placeholder 29"/>
          <p:cNvSpPr>
            <a:spLocks noGrp="1"/>
          </p:cNvSpPr>
          <p:nvPr>
            <p:ph type="dt" sz="half" idx="10"/>
          </p:nvPr>
        </p:nvSpPr>
        <p:spPr/>
        <p:txBody>
          <a:bodyPr/>
          <a:lstStyle/>
          <a:p>
            <a:fld id="{021A1D30-C0A0-4124-A783-34D9F15FA0FE}" type="datetime1">
              <a:rPr lang="en-US" smtClean="0"/>
              <a:t>12/31/2018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401CF334-2D5C-4859-84A6-CA7E6E43FAEB}" type="slidenum">
              <a:rPr lang="en-US" smtClean="0"/>
              <a:t>‹#›</a:t>
            </a:fld>
            <a:endParaRPr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tx2"/>
                </a:solidFill>
                <a:effectLst/>
                <a:latin typeface="+mj-lt"/>
                <a:ea typeface="+mj-ea"/>
                <a:cs typeface="+mj-cs"/>
              </a:defRPr>
            </a:lvl1pPr>
          </a:lstStyle>
          <a:p>
            <a:r>
              <a:rPr kumimoji="0" lang="en-US"/>
              <a:t>Click to edit Master title style</a:t>
            </a:r>
            <a:endParaRPr kumimoji="0" lang="en-US" dirty="0"/>
          </a:p>
        </p:txBody>
      </p:sp>
      <p:cxnSp>
        <p:nvCxnSpPr>
          <p:cNvPr id="5" name="Straight Connector 4"/>
          <p:cNvCxnSpPr/>
          <p:nvPr/>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0" y="6208894"/>
            <a:ext cx="12192000" cy="649106"/>
            <a:chOff x="0" y="6208894"/>
            <a:chExt cx="12192000" cy="649106"/>
          </a:xfrm>
        </p:grpSpPr>
        <p:sp>
          <p:nvSpPr>
            <p:cNvPr id="2" name="Rectangle 1"/>
            <p:cNvSpPr/>
            <p:nvPr/>
          </p:nvSpPr>
          <p:spPr>
            <a:xfrm>
              <a:off x="3048" y="6220178"/>
              <a:ext cx="12188952" cy="637822"/>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7" name="Straight Connector 6"/>
            <p:cNvCxnSpPr/>
            <p:nvPr/>
          </p:nvCxnSpPr>
          <p:spPr>
            <a:xfrm>
              <a:off x="0" y="6208894"/>
              <a:ext cx="1219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11" name="Straight Connector 10"/>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0820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D2D5871-AB0F-4B3D-8861-97E78CB7B47E}" type="datetime1">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87777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4418406-4C3F-4F3E-80BD-A22568EA37EB}" type="datetime1">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Tree>
    <p:extLst>
      <p:ext uri="{BB962C8B-B14F-4D97-AF65-F5344CB8AC3E}">
        <p14:creationId xmlns:p14="http://schemas.microsoft.com/office/powerpoint/2010/main" val="336975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5F28077-7188-48C5-8679-2287FAC952E9}" type="datetime1">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148168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2DCB740-6776-4EE9-99FD-96D592FA5A23}" type="datetime1">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tx2"/>
                </a:solidFill>
                <a:effectLst/>
                <a:latin typeface="+mj-lt"/>
                <a:ea typeface="+mj-ea"/>
                <a:cs typeface="+mj-cs"/>
              </a:defRPr>
            </a:lvl1pPr>
          </a:lstStyle>
          <a:p>
            <a:r>
              <a:rPr kumimoji="0" lang="en-US"/>
              <a:t>Click to edit Master title style</a:t>
            </a:r>
          </a:p>
        </p:txBody>
      </p:sp>
    </p:spTree>
    <p:extLst>
      <p:ext uri="{BB962C8B-B14F-4D97-AF65-F5344CB8AC3E}">
        <p14:creationId xmlns:p14="http://schemas.microsoft.com/office/powerpoint/2010/main" val="35319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5F6BD99-6FFD-46C5-B5E2-43A34BDA2566}" type="datetime1">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Tree>
    <p:extLst>
      <p:ext uri="{BB962C8B-B14F-4D97-AF65-F5344CB8AC3E}">
        <p14:creationId xmlns:p14="http://schemas.microsoft.com/office/powerpoint/2010/main" val="10901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E022678E-214C-4CF8-97C7-95015FB02960}" type="datetime1">
              <a:rPr lang="en-US" smtClean="0"/>
              <a:t>12/31/2018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Tree>
    <p:extLst>
      <p:ext uri="{BB962C8B-B14F-4D97-AF65-F5344CB8AC3E}">
        <p14:creationId xmlns:p14="http://schemas.microsoft.com/office/powerpoint/2010/main" val="125018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55660E0-FA77-4473-A859-74127B089143}" type="datetime1">
              <a:rPr lang="en-US" smtClean="0"/>
              <a:t>12/31/2018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Tree>
    <p:extLst>
      <p:ext uri="{BB962C8B-B14F-4D97-AF65-F5344CB8AC3E}">
        <p14:creationId xmlns:p14="http://schemas.microsoft.com/office/powerpoint/2010/main" val="307181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8D7B8-9F07-4899-827D-5F3CFDDEB574}" type="datetime1">
              <a:rPr lang="en-US" smtClean="0"/>
              <a:t>12/31/2018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288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5197C5C-1CD1-417D-A89C-14747F5222C7}" type="datetime1">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Tree>
    <p:extLst>
      <p:ext uri="{BB962C8B-B14F-4D97-AF65-F5344CB8AC3E}">
        <p14:creationId xmlns:p14="http://schemas.microsoft.com/office/powerpoint/2010/main" val="199192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5" name="Date Placeholder 4"/>
          <p:cNvSpPr>
            <a:spLocks noGrp="1"/>
          </p:cNvSpPr>
          <p:nvPr>
            <p:ph type="dt" sz="half" idx="10"/>
          </p:nvPr>
        </p:nvSpPr>
        <p:spPr/>
        <p:txBody>
          <a:bodyPr/>
          <a:lstStyle/>
          <a:p>
            <a:fld id="{1359EFBB-CFA1-4AA8-9123-F0B52DBD84FE}" type="datetime1">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69600" y="6356351"/>
            <a:ext cx="812800" cy="365125"/>
          </a:xfrm>
        </p:spPr>
        <p:txBody>
          <a:bodyPr/>
          <a:lstStyle/>
          <a:p>
            <a:fld id="{401CF334-2D5C-4859-84A6-CA7E6E43FAEB}" type="slidenum">
              <a:rPr lang="en-US" smtClean="0"/>
              <a:t>‹#›</a:t>
            </a:fld>
            <a:endParaRPr lang="en-US"/>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Tree>
    <p:extLst>
      <p:ext uri="{BB962C8B-B14F-4D97-AF65-F5344CB8AC3E}">
        <p14:creationId xmlns:p14="http://schemas.microsoft.com/office/powerpoint/2010/main" val="251962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25" name="Group 24"/>
          <p:cNvGrpSpPr/>
          <p:nvPr/>
        </p:nvGrpSpPr>
        <p:grpSpPr>
          <a:xfrm>
            <a:off x="-29028" y="-7144"/>
            <a:ext cx="12240731" cy="6879658"/>
            <a:chOff x="0" y="-21658"/>
            <a:chExt cx="12240731" cy="6879658"/>
          </a:xfrm>
        </p:grpSpPr>
        <p:sp>
          <p:nvSpPr>
            <p:cNvPr id="26" name="Rectangle 25"/>
            <p:cNvSpPr/>
            <p:nvPr/>
          </p:nvSpPr>
          <p:spPr>
            <a:xfrm>
              <a:off x="31633"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0" y="-21658"/>
              <a:ext cx="12240731" cy="1041400"/>
              <a:chOff x="-25356" y="-7144"/>
              <a:chExt cx="12240731" cy="1041400"/>
            </a:xfrm>
          </p:grpSpPr>
          <p:sp>
            <p:nvSpPr>
              <p:cNvPr id="28" name="Freeform 27"/>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29" name="Freeform 28"/>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grpSp>
            <p:nvGrpSpPr>
              <p:cNvPr id="31" name="Group 30"/>
              <p:cNvGrpSpPr/>
              <p:nvPr/>
            </p:nvGrpSpPr>
            <p:grpSpPr>
              <a:xfrm>
                <a:off x="-25356" y="202408"/>
                <a:ext cx="12240731" cy="649224"/>
                <a:chOff x="-19045" y="216550"/>
                <a:chExt cx="9180548" cy="649224"/>
              </a:xfrm>
            </p:grpSpPr>
            <p:sp>
              <p:nvSpPr>
                <p:cNvPr id="32" name="Freeform 3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33" name="Freeform 3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grpSp>
      </p:gr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1"/>
                </a:solidFill>
              </a:defRPr>
            </a:lvl1pPr>
          </a:lstStyle>
          <a:p>
            <a:fld id="{61146459-E3C3-4969-9224-5ED50B492D17}" type="datetime1">
              <a:rPr lang="en-US" smtClean="0"/>
              <a:t>12/31/2018</a:t>
            </a:fld>
            <a:endParaRPr lang="en-US"/>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1"/>
                </a:solidFill>
              </a:defRPr>
            </a:lvl1pPr>
          </a:lstStyle>
          <a:p>
            <a:endParaRPr lang="en-US"/>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1"/>
                </a:solidFill>
              </a:defRPr>
            </a:lvl1pPr>
          </a:lstStyle>
          <a:p>
            <a:fld id="{401CF334-2D5C-4859-84A6-CA7E6E43FAEB}" type="slidenum">
              <a:rPr lang="en-US" smtClean="0"/>
              <a:pPr/>
              <a:t>‹#›</a:t>
            </a:fld>
            <a:endParaRPr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endParaRPr kumimoji="0" lang="en-US" dirty="0"/>
          </a:p>
        </p:txBody>
      </p:sp>
    </p:spTree>
    <p:extLst>
      <p:ext uri="{BB962C8B-B14F-4D97-AF65-F5344CB8AC3E}">
        <p14:creationId xmlns:p14="http://schemas.microsoft.com/office/powerpoint/2010/main" val="942852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hyperlink" Target="https://www.linkedin.com/in/dr-david-gilbert-d-sc-pmp-cbap-ba659a7/" TargetMode="External"/><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hyperlink" Target="https://www.facebook.com/david.w.gilbert.9"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711200" y="3814118"/>
            <a:ext cx="10472928" cy="1167017"/>
          </a:xfrm>
        </p:spPr>
        <p:txBody>
          <a:bodyPr>
            <a:normAutofit/>
          </a:bodyPr>
          <a:lstStyle/>
          <a:p>
            <a:r>
              <a:rPr lang="en-US" dirty="0"/>
              <a:t>Dr. David Gilbert, D.Sc. CBAP</a:t>
            </a:r>
          </a:p>
          <a:p>
            <a:r>
              <a:rPr lang="en-US" sz="2000" dirty="0"/>
              <a:t>December 29, 2018 </a:t>
            </a:r>
          </a:p>
        </p:txBody>
      </p:sp>
      <p:sp>
        <p:nvSpPr>
          <p:cNvPr id="4" name="Title 3"/>
          <p:cNvSpPr>
            <a:spLocks noGrp="1"/>
          </p:cNvSpPr>
          <p:nvPr>
            <p:ph type="ctrTitle"/>
          </p:nvPr>
        </p:nvSpPr>
        <p:spPr>
          <a:xfrm>
            <a:off x="711200" y="1371600"/>
            <a:ext cx="10468864" cy="1779974"/>
          </a:xfrm>
        </p:spPr>
        <p:txBody>
          <a:bodyPr>
            <a:normAutofit/>
          </a:bodyPr>
          <a:lstStyle/>
          <a:p>
            <a:pPr algn="l"/>
            <a:r>
              <a:rPr lang="en-US" dirty="0"/>
              <a:t>Requirements Presentation </a:t>
            </a:r>
          </a:p>
        </p:txBody>
      </p:sp>
    </p:spTree>
    <p:extLst>
      <p:ext uri="{BB962C8B-B14F-4D97-AF65-F5344CB8AC3E}">
        <p14:creationId xmlns:p14="http://schemas.microsoft.com/office/powerpoint/2010/main" val="354962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6F9036-3D2C-4DF2-AC39-9798B5B523A9}"/>
              </a:ext>
            </a:extLst>
          </p:cNvPr>
          <p:cNvSpPr>
            <a:spLocks noGrp="1"/>
          </p:cNvSpPr>
          <p:nvPr>
            <p:ph idx="1"/>
          </p:nvPr>
        </p:nvSpPr>
        <p:spPr>
          <a:xfrm>
            <a:off x="609600" y="5388746"/>
            <a:ext cx="10707425" cy="1136341"/>
          </a:xfrm>
        </p:spPr>
        <p:txBody>
          <a:bodyPr>
            <a:normAutofit fontScale="92500" lnSpcReduction="20000"/>
          </a:bodyPr>
          <a:lstStyle/>
          <a:p>
            <a:r>
              <a:rPr lang="en-US" dirty="0"/>
              <a:t>Input: Design Documents</a:t>
            </a:r>
          </a:p>
          <a:p>
            <a:r>
              <a:rPr lang="en-US" dirty="0"/>
              <a:t>Build/Test/Implement</a:t>
            </a:r>
          </a:p>
          <a:p>
            <a:r>
              <a:rPr lang="en-US" dirty="0"/>
              <a:t>New Architectural Configuration</a:t>
            </a:r>
          </a:p>
          <a:p>
            <a:endParaRPr lang="en-US" dirty="0"/>
          </a:p>
          <a:p>
            <a:endParaRPr lang="en-US" dirty="0"/>
          </a:p>
        </p:txBody>
      </p:sp>
      <p:sp>
        <p:nvSpPr>
          <p:cNvPr id="3" name="Title 2">
            <a:extLst>
              <a:ext uri="{FF2B5EF4-FFF2-40B4-BE49-F238E27FC236}">
                <a16:creationId xmlns:a16="http://schemas.microsoft.com/office/drawing/2014/main" id="{40EE649F-DDD6-4CAA-A3CD-12B0B74F8FE1}"/>
              </a:ext>
            </a:extLst>
          </p:cNvPr>
          <p:cNvSpPr>
            <a:spLocks noGrp="1"/>
          </p:cNvSpPr>
          <p:nvPr>
            <p:ph type="title"/>
          </p:nvPr>
        </p:nvSpPr>
        <p:spPr>
          <a:xfrm>
            <a:off x="609600" y="704088"/>
            <a:ext cx="10972800" cy="849504"/>
          </a:xfrm>
        </p:spPr>
        <p:txBody>
          <a:bodyPr/>
          <a:lstStyle/>
          <a:p>
            <a:r>
              <a:rPr lang="en-US" dirty="0"/>
              <a:t>Change – Build, Test, Implement </a:t>
            </a:r>
          </a:p>
        </p:txBody>
      </p:sp>
      <p:pic>
        <p:nvPicPr>
          <p:cNvPr id="6" name="Picture 5">
            <a:extLst>
              <a:ext uri="{FF2B5EF4-FFF2-40B4-BE49-F238E27FC236}">
                <a16:creationId xmlns:a16="http://schemas.microsoft.com/office/drawing/2014/main" id="{4BC770E0-7FE4-4B53-90F3-CA6484CDFF7F}"/>
              </a:ext>
            </a:extLst>
          </p:cNvPr>
          <p:cNvPicPr>
            <a:picLocks noChangeAspect="1"/>
          </p:cNvPicPr>
          <p:nvPr/>
        </p:nvPicPr>
        <p:blipFill>
          <a:blip r:embed="rId2"/>
          <a:stretch>
            <a:fillRect/>
          </a:stretch>
        </p:blipFill>
        <p:spPr>
          <a:xfrm>
            <a:off x="436124" y="1641481"/>
            <a:ext cx="11319751" cy="3517867"/>
          </a:xfrm>
          <a:prstGeom prst="rect">
            <a:avLst/>
          </a:prstGeom>
        </p:spPr>
      </p:pic>
    </p:spTree>
    <p:extLst>
      <p:ext uri="{BB962C8B-B14F-4D97-AF65-F5344CB8AC3E}">
        <p14:creationId xmlns:p14="http://schemas.microsoft.com/office/powerpoint/2010/main" val="387773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1B7B0FA-EBC4-4C46-8E01-74733A6EEC31}"/>
              </a:ext>
            </a:extLst>
          </p:cNvPr>
          <p:cNvSpPr>
            <a:spLocks noGrp="1"/>
          </p:cNvSpPr>
          <p:nvPr>
            <p:ph idx="1"/>
          </p:nvPr>
        </p:nvSpPr>
        <p:spPr>
          <a:xfrm>
            <a:off x="292355" y="1488698"/>
            <a:ext cx="4590364" cy="5107411"/>
          </a:xfrm>
        </p:spPr>
        <p:txBody>
          <a:bodyPr>
            <a:normAutofit fontScale="55000" lnSpcReduction="20000"/>
          </a:bodyPr>
          <a:lstStyle/>
          <a:p>
            <a:r>
              <a:rPr lang="en-US" dirty="0"/>
              <a:t>Management Team</a:t>
            </a:r>
          </a:p>
          <a:p>
            <a:pPr lvl="1"/>
            <a:r>
              <a:rPr lang="en-US" dirty="0"/>
              <a:t>Customer</a:t>
            </a:r>
          </a:p>
          <a:p>
            <a:pPr lvl="1"/>
            <a:r>
              <a:rPr lang="en-US" dirty="0"/>
              <a:t>Sponsor</a:t>
            </a:r>
          </a:p>
          <a:p>
            <a:pPr lvl="1"/>
            <a:r>
              <a:rPr lang="en-US" dirty="0"/>
              <a:t>Supervising Manager</a:t>
            </a:r>
          </a:p>
          <a:p>
            <a:pPr lvl="1"/>
            <a:r>
              <a:rPr lang="en-US" dirty="0"/>
              <a:t>Project Manager</a:t>
            </a:r>
          </a:p>
          <a:p>
            <a:r>
              <a:rPr lang="en-US" dirty="0"/>
              <a:t>Design Team</a:t>
            </a:r>
          </a:p>
          <a:p>
            <a:pPr lvl="1"/>
            <a:r>
              <a:rPr lang="en-US" dirty="0"/>
              <a:t>End-Users (Primary, Secondary)</a:t>
            </a:r>
          </a:p>
          <a:p>
            <a:pPr lvl="1"/>
            <a:r>
              <a:rPr lang="en-US" dirty="0"/>
              <a:t>Business Analyst</a:t>
            </a:r>
          </a:p>
          <a:p>
            <a:pPr lvl="1"/>
            <a:r>
              <a:rPr lang="en-US" dirty="0"/>
              <a:t>Architectural Team</a:t>
            </a:r>
          </a:p>
          <a:p>
            <a:pPr lvl="2"/>
            <a:r>
              <a:rPr lang="en-US" dirty="0"/>
              <a:t>Business Architect</a:t>
            </a:r>
          </a:p>
          <a:p>
            <a:pPr lvl="2"/>
            <a:r>
              <a:rPr lang="en-US" dirty="0"/>
              <a:t>Hardware Architect</a:t>
            </a:r>
          </a:p>
          <a:p>
            <a:pPr lvl="2"/>
            <a:r>
              <a:rPr lang="en-US" dirty="0"/>
              <a:t>Information Architect</a:t>
            </a:r>
          </a:p>
          <a:p>
            <a:pPr lvl="2"/>
            <a:r>
              <a:rPr lang="en-US" dirty="0"/>
              <a:t>Systems/Application Architect</a:t>
            </a:r>
          </a:p>
          <a:p>
            <a:pPr lvl="3"/>
            <a:r>
              <a:rPr lang="en-US" dirty="0"/>
              <a:t>Designer</a:t>
            </a:r>
          </a:p>
          <a:p>
            <a:pPr lvl="3"/>
            <a:r>
              <a:rPr lang="en-US" dirty="0"/>
              <a:t>Application Architect (Developer)</a:t>
            </a:r>
          </a:p>
          <a:p>
            <a:pPr lvl="3"/>
            <a:r>
              <a:rPr lang="en-US" dirty="0"/>
              <a:t>Systems Architect</a:t>
            </a:r>
          </a:p>
          <a:p>
            <a:r>
              <a:rPr lang="en-US" dirty="0"/>
              <a:t>Build Team</a:t>
            </a:r>
          </a:p>
          <a:p>
            <a:pPr lvl="1"/>
            <a:r>
              <a:rPr lang="en-US" dirty="0"/>
              <a:t>Developers</a:t>
            </a:r>
          </a:p>
          <a:p>
            <a:pPr lvl="2"/>
            <a:r>
              <a:rPr lang="en-US" dirty="0"/>
              <a:t>Application Developer</a:t>
            </a:r>
          </a:p>
          <a:p>
            <a:pPr lvl="2"/>
            <a:r>
              <a:rPr lang="en-US" dirty="0"/>
              <a:t>Application Programmer </a:t>
            </a:r>
          </a:p>
          <a:p>
            <a:pPr lvl="2"/>
            <a:r>
              <a:rPr lang="en-US" dirty="0"/>
              <a:t>Multi-Media Developer</a:t>
            </a:r>
          </a:p>
          <a:p>
            <a:pPr lvl="1"/>
            <a:r>
              <a:rPr lang="en-US" dirty="0"/>
              <a:t>Database Administrator</a:t>
            </a:r>
          </a:p>
          <a:p>
            <a:pPr lvl="1"/>
            <a:r>
              <a:rPr lang="en-US" dirty="0"/>
              <a:t>Documentation Focal</a:t>
            </a:r>
          </a:p>
          <a:p>
            <a:pPr lvl="1"/>
            <a:r>
              <a:rPr lang="en-US" dirty="0"/>
              <a:t>Hardware Focal</a:t>
            </a:r>
          </a:p>
          <a:p>
            <a:pPr lvl="1"/>
            <a:r>
              <a:rPr lang="en-US" dirty="0"/>
              <a:t>Test/Implementation Focal</a:t>
            </a:r>
          </a:p>
        </p:txBody>
      </p:sp>
      <p:sp>
        <p:nvSpPr>
          <p:cNvPr id="3" name="Title 2">
            <a:extLst>
              <a:ext uri="{FF2B5EF4-FFF2-40B4-BE49-F238E27FC236}">
                <a16:creationId xmlns:a16="http://schemas.microsoft.com/office/drawing/2014/main" id="{18B8DD83-EE2E-48A0-AA2D-E64C511442C2}"/>
              </a:ext>
            </a:extLst>
          </p:cNvPr>
          <p:cNvSpPr>
            <a:spLocks noGrp="1"/>
          </p:cNvSpPr>
          <p:nvPr>
            <p:ph type="title"/>
          </p:nvPr>
        </p:nvSpPr>
        <p:spPr>
          <a:xfrm>
            <a:off x="245614" y="624188"/>
            <a:ext cx="5693546" cy="760729"/>
          </a:xfrm>
        </p:spPr>
        <p:txBody>
          <a:bodyPr>
            <a:normAutofit fontScale="90000"/>
          </a:bodyPr>
          <a:lstStyle/>
          <a:p>
            <a:r>
              <a:rPr lang="en-US" dirty="0"/>
              <a:t>Design Build Team</a:t>
            </a:r>
          </a:p>
        </p:txBody>
      </p:sp>
      <p:pic>
        <p:nvPicPr>
          <p:cNvPr id="4" name="Picture 3">
            <a:extLst>
              <a:ext uri="{FF2B5EF4-FFF2-40B4-BE49-F238E27FC236}">
                <a16:creationId xmlns:a16="http://schemas.microsoft.com/office/drawing/2014/main" id="{D2463EB5-E0EA-42A7-849A-4F567C0CAACE}"/>
              </a:ext>
            </a:extLst>
          </p:cNvPr>
          <p:cNvPicPr>
            <a:picLocks noChangeAspect="1"/>
          </p:cNvPicPr>
          <p:nvPr/>
        </p:nvPicPr>
        <p:blipFill>
          <a:blip r:embed="rId2"/>
          <a:stretch>
            <a:fillRect/>
          </a:stretch>
        </p:blipFill>
        <p:spPr>
          <a:xfrm>
            <a:off x="4590241" y="727969"/>
            <a:ext cx="7309404" cy="5983549"/>
          </a:xfrm>
          <a:prstGeom prst="rect">
            <a:avLst/>
          </a:prstGeom>
        </p:spPr>
      </p:pic>
    </p:spTree>
    <p:extLst>
      <p:ext uri="{BB962C8B-B14F-4D97-AF65-F5344CB8AC3E}">
        <p14:creationId xmlns:p14="http://schemas.microsoft.com/office/powerpoint/2010/main" val="4215111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65C169-FB06-4B66-AB77-CE36BCE16AFD}"/>
              </a:ext>
            </a:extLst>
          </p:cNvPr>
          <p:cNvSpPr>
            <a:spLocks noGrp="1"/>
          </p:cNvSpPr>
          <p:nvPr>
            <p:ph idx="1"/>
          </p:nvPr>
        </p:nvSpPr>
        <p:spPr>
          <a:xfrm>
            <a:off x="609600" y="5894769"/>
            <a:ext cx="11064536" cy="887771"/>
          </a:xfrm>
        </p:spPr>
        <p:txBody>
          <a:bodyPr>
            <a:normAutofit fontScale="62500" lnSpcReduction="20000"/>
          </a:bodyPr>
          <a:lstStyle/>
          <a:p>
            <a:r>
              <a:rPr lang="en-US" dirty="0"/>
              <a:t>Must Haves: Basic features needed for the user </a:t>
            </a:r>
          </a:p>
          <a:p>
            <a:r>
              <a:rPr lang="en-US" dirty="0"/>
              <a:t>Should Haves: Additional features that increases application usefulness wanted by the user</a:t>
            </a:r>
          </a:p>
          <a:p>
            <a:r>
              <a:rPr lang="en-US" dirty="0"/>
              <a:t>Could Haves: Additional features that increase application usefulness of the application not requested by the user</a:t>
            </a:r>
          </a:p>
        </p:txBody>
      </p:sp>
      <p:sp>
        <p:nvSpPr>
          <p:cNvPr id="3" name="Title 2">
            <a:extLst>
              <a:ext uri="{FF2B5EF4-FFF2-40B4-BE49-F238E27FC236}">
                <a16:creationId xmlns:a16="http://schemas.microsoft.com/office/drawing/2014/main" id="{5819A666-12C6-43C3-B688-7F6566C99C9E}"/>
              </a:ext>
            </a:extLst>
          </p:cNvPr>
          <p:cNvSpPr>
            <a:spLocks noGrp="1"/>
          </p:cNvSpPr>
          <p:nvPr>
            <p:ph type="title"/>
          </p:nvPr>
        </p:nvSpPr>
        <p:spPr>
          <a:xfrm>
            <a:off x="609600" y="704088"/>
            <a:ext cx="5486400" cy="663073"/>
          </a:xfrm>
        </p:spPr>
        <p:txBody>
          <a:bodyPr>
            <a:normAutofit fontScale="90000"/>
          </a:bodyPr>
          <a:lstStyle/>
          <a:p>
            <a:r>
              <a:rPr lang="en-US" dirty="0"/>
              <a:t>Design of Features</a:t>
            </a:r>
          </a:p>
        </p:txBody>
      </p:sp>
      <p:pic>
        <p:nvPicPr>
          <p:cNvPr id="8" name="Picture 7">
            <a:extLst>
              <a:ext uri="{FF2B5EF4-FFF2-40B4-BE49-F238E27FC236}">
                <a16:creationId xmlns:a16="http://schemas.microsoft.com/office/drawing/2014/main" id="{88D25501-104F-4CDB-B3B0-D32DC16BFB26}"/>
              </a:ext>
            </a:extLst>
          </p:cNvPr>
          <p:cNvPicPr>
            <a:picLocks noChangeAspect="1"/>
          </p:cNvPicPr>
          <p:nvPr/>
        </p:nvPicPr>
        <p:blipFill>
          <a:blip r:embed="rId2"/>
          <a:stretch>
            <a:fillRect/>
          </a:stretch>
        </p:blipFill>
        <p:spPr>
          <a:xfrm>
            <a:off x="208280" y="1411548"/>
            <a:ext cx="11775439" cy="4438834"/>
          </a:xfrm>
          <a:prstGeom prst="rect">
            <a:avLst/>
          </a:prstGeom>
        </p:spPr>
      </p:pic>
    </p:spTree>
    <p:extLst>
      <p:ext uri="{BB962C8B-B14F-4D97-AF65-F5344CB8AC3E}">
        <p14:creationId xmlns:p14="http://schemas.microsoft.com/office/powerpoint/2010/main" val="1780825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189135D-A541-4580-9B62-AC3AD5126FCD}"/>
              </a:ext>
            </a:extLst>
          </p:cNvPr>
          <p:cNvSpPr>
            <a:spLocks noGrp="1"/>
          </p:cNvSpPr>
          <p:nvPr>
            <p:ph idx="1"/>
          </p:nvPr>
        </p:nvSpPr>
        <p:spPr>
          <a:xfrm>
            <a:off x="248575" y="1669002"/>
            <a:ext cx="11807301" cy="5069150"/>
          </a:xfrm>
        </p:spPr>
        <p:txBody>
          <a:bodyPr>
            <a:normAutofit fontScale="55000" lnSpcReduction="20000"/>
          </a:bodyPr>
          <a:lstStyle/>
          <a:p>
            <a:r>
              <a:rPr lang="en-US" sz="2500" dirty="0"/>
              <a:t>Requirement Definitions (IIBA v2):</a:t>
            </a:r>
          </a:p>
          <a:p>
            <a:pPr lvl="1"/>
            <a:r>
              <a:rPr lang="en-US" sz="2500" dirty="0"/>
              <a:t>1. A condition or capability needed by a stakeholder to solve a problem or achieve an objective.</a:t>
            </a:r>
          </a:p>
          <a:p>
            <a:pPr lvl="1"/>
            <a:r>
              <a:rPr lang="en-US" sz="2500" dirty="0"/>
              <a:t>2. A condition or capability that must be met or possessed by a solution or solution</a:t>
            </a:r>
          </a:p>
          <a:p>
            <a:pPr lvl="1"/>
            <a:r>
              <a:rPr lang="en-US" sz="2500" dirty="0"/>
              <a:t>3. A documented representation of a condition or capability as in (1) or (2)</a:t>
            </a:r>
          </a:p>
          <a:p>
            <a:pPr marL="0" indent="0">
              <a:buNone/>
            </a:pPr>
            <a:endParaRPr lang="en-US" sz="2500" dirty="0"/>
          </a:p>
          <a:p>
            <a:r>
              <a:rPr lang="en-US" sz="2500" dirty="0"/>
              <a:t>Business Requirements (IIBA v3): Statements of goals, objectives, and outcomes that describe why a change has been initiated. They can apply to the whole of an enterprise, a business area, or a specific initiative.</a:t>
            </a:r>
          </a:p>
          <a:p>
            <a:pPr marL="0" indent="0">
              <a:buNone/>
            </a:pPr>
            <a:endParaRPr lang="en-US" sz="2500" dirty="0"/>
          </a:p>
          <a:p>
            <a:r>
              <a:rPr lang="en-US" sz="2500" dirty="0"/>
              <a:t>Stakeholder Requirements (IIBA v3): Describes the needs of stakeholders that must be met in order to achieve the business requirements. They may serve as a bridge between business and solution requirements. </a:t>
            </a:r>
          </a:p>
          <a:p>
            <a:pPr marL="0" indent="0">
              <a:buNone/>
            </a:pPr>
            <a:endParaRPr lang="en-US" sz="2500" dirty="0"/>
          </a:p>
          <a:p>
            <a:r>
              <a:rPr lang="en-US" sz="2500" dirty="0"/>
              <a:t>Solution Requirements (IIBA v3): Describes the capabilities and qualities of a solution that meets the stakeholder requirements. They provide the appropriate level of detail to allow for the development and implementation of the solution. </a:t>
            </a:r>
          </a:p>
          <a:p>
            <a:pPr lvl="1"/>
            <a:r>
              <a:rPr lang="en-US" sz="2500" dirty="0"/>
              <a:t>Functional Requirements: Describe the capabilities that a solution must have in terms of the </a:t>
            </a:r>
            <a:r>
              <a:rPr lang="en-US" sz="2500" dirty="0" err="1"/>
              <a:t>behaviour</a:t>
            </a:r>
            <a:r>
              <a:rPr lang="en-US" sz="2500" dirty="0"/>
              <a:t> and information that the solution will manage.</a:t>
            </a:r>
          </a:p>
          <a:p>
            <a:pPr lvl="1"/>
            <a:r>
              <a:rPr lang="en-US" sz="2500" dirty="0"/>
              <a:t>Non-Functional Requirements: Describe conditions under which a solution must remain effective or qualities that a solution must have.</a:t>
            </a:r>
          </a:p>
          <a:p>
            <a:pPr marL="0" indent="0">
              <a:buNone/>
            </a:pPr>
            <a:endParaRPr lang="en-US" sz="2500" dirty="0"/>
          </a:p>
          <a:p>
            <a:r>
              <a:rPr lang="en-US" sz="2500" dirty="0"/>
              <a:t>Design Specifications: </a:t>
            </a:r>
            <a:r>
              <a:rPr lang="en-US" sz="2500" i="1" dirty="0"/>
              <a:t>Design Specification</a:t>
            </a:r>
            <a:r>
              <a:rPr lang="en-US" sz="2500" dirty="0"/>
              <a:t> is usually a </a:t>
            </a:r>
            <a:r>
              <a:rPr lang="en-US" sz="2500" i="1" dirty="0"/>
              <a:t>design</a:t>
            </a:r>
            <a:r>
              <a:rPr lang="en-US" sz="2500" dirty="0"/>
              <a:t> document that describes all data, architectural, interface and component-level </a:t>
            </a:r>
            <a:r>
              <a:rPr lang="en-US" sz="2500" i="1" dirty="0"/>
              <a:t>design</a:t>
            </a:r>
            <a:r>
              <a:rPr lang="en-US" sz="2500" dirty="0"/>
              <a:t> for the software. A </a:t>
            </a:r>
            <a:r>
              <a:rPr lang="en-US" sz="2500" i="1" dirty="0"/>
              <a:t>design specification</a:t>
            </a:r>
            <a:r>
              <a:rPr lang="en-US" sz="2500" dirty="0"/>
              <a:t> provides explicit information about the requirements for a product and how the product is to be put together.</a:t>
            </a:r>
          </a:p>
          <a:p>
            <a:pPr marL="0" indent="0">
              <a:buNone/>
            </a:pPr>
            <a:endParaRPr lang="en-US" sz="2500" dirty="0"/>
          </a:p>
          <a:p>
            <a:r>
              <a:rPr lang="en-US" sz="2500" dirty="0"/>
              <a:t>Transition Requirements (IIBA v3): describe the capabilities that the solution must have and the conditions the solution must meet to facilitate transition from the current state to the future state, but which are not needed once the change is complete. They are differentiated from other requirements types because they are of a temporary nature. Transition requirements address topics such as data conversion, training, and business continuity.</a:t>
            </a:r>
          </a:p>
          <a:p>
            <a:pPr lvl="3"/>
            <a:endParaRPr lang="en-US" dirty="0"/>
          </a:p>
        </p:txBody>
      </p:sp>
      <p:sp>
        <p:nvSpPr>
          <p:cNvPr id="3" name="Title 2">
            <a:extLst>
              <a:ext uri="{FF2B5EF4-FFF2-40B4-BE49-F238E27FC236}">
                <a16:creationId xmlns:a16="http://schemas.microsoft.com/office/drawing/2014/main" id="{FCF5D1B9-CA50-48EC-8483-54C732713CE1}"/>
              </a:ext>
            </a:extLst>
          </p:cNvPr>
          <p:cNvSpPr>
            <a:spLocks noGrp="1"/>
          </p:cNvSpPr>
          <p:nvPr>
            <p:ph type="title"/>
          </p:nvPr>
        </p:nvSpPr>
        <p:spPr>
          <a:xfrm>
            <a:off x="248575" y="934908"/>
            <a:ext cx="11333825" cy="654195"/>
          </a:xfrm>
        </p:spPr>
        <p:txBody>
          <a:bodyPr>
            <a:normAutofit fontScale="90000"/>
          </a:bodyPr>
          <a:lstStyle/>
          <a:p>
            <a:r>
              <a:rPr lang="en-US" dirty="0"/>
              <a:t>Requirements Definitions: </a:t>
            </a:r>
          </a:p>
        </p:txBody>
      </p:sp>
    </p:spTree>
    <p:extLst>
      <p:ext uri="{BB962C8B-B14F-4D97-AF65-F5344CB8AC3E}">
        <p14:creationId xmlns:p14="http://schemas.microsoft.com/office/powerpoint/2010/main" val="1169391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7C7DD8-E81E-4AB9-A1FF-15A68FE6A4AC}"/>
              </a:ext>
            </a:extLst>
          </p:cNvPr>
          <p:cNvSpPr>
            <a:spLocks noGrp="1"/>
          </p:cNvSpPr>
          <p:nvPr>
            <p:ph type="title"/>
          </p:nvPr>
        </p:nvSpPr>
        <p:spPr>
          <a:xfrm>
            <a:off x="609600" y="754596"/>
            <a:ext cx="10972800" cy="817278"/>
          </a:xfrm>
        </p:spPr>
        <p:txBody>
          <a:bodyPr/>
          <a:lstStyle/>
          <a:p>
            <a:r>
              <a:rPr lang="en-US" dirty="0"/>
              <a:t>Business Requirements:</a:t>
            </a:r>
          </a:p>
        </p:txBody>
      </p:sp>
      <p:graphicFrame>
        <p:nvGraphicFramePr>
          <p:cNvPr id="4" name="Table 3">
            <a:extLst>
              <a:ext uri="{FF2B5EF4-FFF2-40B4-BE49-F238E27FC236}">
                <a16:creationId xmlns:a16="http://schemas.microsoft.com/office/drawing/2014/main" id="{4FBC8268-FB40-42F1-B8B5-CC60BA23C66B}"/>
              </a:ext>
            </a:extLst>
          </p:cNvPr>
          <p:cNvGraphicFramePr>
            <a:graphicFrameLocks noGrp="1"/>
          </p:cNvGraphicFramePr>
          <p:nvPr>
            <p:extLst>
              <p:ext uri="{D42A27DB-BD31-4B8C-83A1-F6EECF244321}">
                <p14:modId xmlns:p14="http://schemas.microsoft.com/office/powerpoint/2010/main" val="1975600127"/>
              </p:ext>
            </p:extLst>
          </p:nvPr>
        </p:nvGraphicFramePr>
        <p:xfrm>
          <a:off x="744738" y="4616388"/>
          <a:ext cx="8128000" cy="7366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32506786"/>
                    </a:ext>
                  </a:extLst>
                </a:gridCol>
                <a:gridCol w="4064000">
                  <a:extLst>
                    <a:ext uri="{9D8B030D-6E8A-4147-A177-3AD203B41FA5}">
                      <a16:colId xmlns:a16="http://schemas.microsoft.com/office/drawing/2014/main" val="597862229"/>
                    </a:ext>
                  </a:extLst>
                </a:gridCol>
              </a:tblGrid>
              <a:tr h="318149">
                <a:tc>
                  <a:txBody>
                    <a:bodyPr/>
                    <a:lstStyle/>
                    <a:p>
                      <a:endParaRPr lang="en-US" dirty="0"/>
                    </a:p>
                  </a:txBody>
                  <a:tcPr>
                    <a:noFill/>
                  </a:tcPr>
                </a:tc>
                <a:tc>
                  <a:txBody>
                    <a:bodyPr/>
                    <a:lstStyle/>
                    <a:p>
                      <a:endParaRPr lang="en-US"/>
                    </a:p>
                  </a:txBody>
                  <a:tcPr>
                    <a:noFill/>
                  </a:tcPr>
                </a:tc>
                <a:extLst>
                  <a:ext uri="{0D108BD9-81ED-4DB2-BD59-A6C34878D82A}">
                    <a16:rowId xmlns:a16="http://schemas.microsoft.com/office/drawing/2014/main" val="904504175"/>
                  </a:ext>
                </a:extLst>
              </a:tr>
              <a:tr h="370840">
                <a:tc>
                  <a:txBody>
                    <a:bodyPr/>
                    <a:lstStyle/>
                    <a:p>
                      <a:endParaRPr lang="en-US" dirty="0"/>
                    </a:p>
                  </a:txBody>
                  <a:tcPr>
                    <a:noFill/>
                  </a:tcPr>
                </a:tc>
                <a:tc>
                  <a:txBody>
                    <a:bodyPr/>
                    <a:lstStyle/>
                    <a:p>
                      <a:endParaRPr lang="en-US" dirty="0"/>
                    </a:p>
                  </a:txBody>
                  <a:tcPr>
                    <a:noFill/>
                  </a:tcPr>
                </a:tc>
                <a:extLst>
                  <a:ext uri="{0D108BD9-81ED-4DB2-BD59-A6C34878D82A}">
                    <a16:rowId xmlns:a16="http://schemas.microsoft.com/office/drawing/2014/main" val="1621115939"/>
                  </a:ext>
                </a:extLst>
              </a:tr>
            </a:tbl>
          </a:graphicData>
        </a:graphic>
      </p:graphicFrame>
      <p:graphicFrame>
        <p:nvGraphicFramePr>
          <p:cNvPr id="6" name="Table 5">
            <a:extLst>
              <a:ext uri="{FF2B5EF4-FFF2-40B4-BE49-F238E27FC236}">
                <a16:creationId xmlns:a16="http://schemas.microsoft.com/office/drawing/2014/main" id="{28F78CD2-B173-458E-BBEA-212443548E69}"/>
              </a:ext>
            </a:extLst>
          </p:cNvPr>
          <p:cNvGraphicFramePr>
            <a:graphicFrameLocks noGrp="1"/>
          </p:cNvGraphicFramePr>
          <p:nvPr>
            <p:extLst>
              <p:ext uri="{D42A27DB-BD31-4B8C-83A1-F6EECF244321}">
                <p14:modId xmlns:p14="http://schemas.microsoft.com/office/powerpoint/2010/main" val="298322463"/>
              </p:ext>
            </p:extLst>
          </p:nvPr>
        </p:nvGraphicFramePr>
        <p:xfrm>
          <a:off x="609600" y="2471342"/>
          <a:ext cx="11037904" cy="4083209"/>
        </p:xfrm>
        <a:graphic>
          <a:graphicData uri="http://schemas.openxmlformats.org/drawingml/2006/table">
            <a:tbl>
              <a:tblPr firstRow="1" bandRow="1">
                <a:tableStyleId>{5C22544A-7EE6-4342-B048-85BDC9FD1C3A}</a:tableStyleId>
              </a:tblPr>
              <a:tblGrid>
                <a:gridCol w="1956047">
                  <a:extLst>
                    <a:ext uri="{9D8B030D-6E8A-4147-A177-3AD203B41FA5}">
                      <a16:colId xmlns:a16="http://schemas.microsoft.com/office/drawing/2014/main" val="3973355550"/>
                    </a:ext>
                  </a:extLst>
                </a:gridCol>
                <a:gridCol w="3826275">
                  <a:extLst>
                    <a:ext uri="{9D8B030D-6E8A-4147-A177-3AD203B41FA5}">
                      <a16:colId xmlns:a16="http://schemas.microsoft.com/office/drawing/2014/main" val="1257906378"/>
                    </a:ext>
                  </a:extLst>
                </a:gridCol>
                <a:gridCol w="5255582">
                  <a:extLst>
                    <a:ext uri="{9D8B030D-6E8A-4147-A177-3AD203B41FA5}">
                      <a16:colId xmlns:a16="http://schemas.microsoft.com/office/drawing/2014/main" val="3043279924"/>
                    </a:ext>
                  </a:extLst>
                </a:gridCol>
              </a:tblGrid>
              <a:tr h="493576">
                <a:tc>
                  <a:txBody>
                    <a:bodyPr/>
                    <a:lstStyle/>
                    <a:p>
                      <a:r>
                        <a:rPr lang="en-US" sz="1400" dirty="0">
                          <a:solidFill>
                            <a:schemeClr val="tx1"/>
                          </a:solidFill>
                        </a:rPr>
                        <a:t>Organization</a:t>
                      </a:r>
                    </a:p>
                  </a:txBody>
                  <a:tcPr/>
                </a:tc>
                <a:tc>
                  <a:txBody>
                    <a:bodyPr/>
                    <a:lstStyle/>
                    <a:p>
                      <a:r>
                        <a:rPr lang="en-US" sz="1400" dirty="0">
                          <a:solidFill>
                            <a:schemeClr val="tx1"/>
                          </a:solidFill>
                        </a:rPr>
                        <a:t>Business Need</a:t>
                      </a:r>
                    </a:p>
                  </a:txBody>
                  <a:tcPr/>
                </a:tc>
                <a:tc>
                  <a:txBody>
                    <a:bodyPr/>
                    <a:lstStyle/>
                    <a:p>
                      <a:r>
                        <a:rPr lang="en-US" sz="1400" dirty="0">
                          <a:solidFill>
                            <a:schemeClr val="tx1"/>
                          </a:solidFill>
                        </a:rPr>
                        <a:t>Business Want</a:t>
                      </a:r>
                    </a:p>
                  </a:txBody>
                  <a:tcPr/>
                </a:tc>
                <a:extLst>
                  <a:ext uri="{0D108BD9-81ED-4DB2-BD59-A6C34878D82A}">
                    <a16:rowId xmlns:a16="http://schemas.microsoft.com/office/drawing/2014/main" val="2144449209"/>
                  </a:ext>
                </a:extLst>
              </a:tr>
              <a:tr h="1527183">
                <a:tc>
                  <a:txBody>
                    <a:bodyPr/>
                    <a:lstStyle/>
                    <a:p>
                      <a:r>
                        <a:rPr lang="en-US" sz="1400" b="1" dirty="0"/>
                        <a:t>ACME Computing and Divisional Functional Executive Management</a:t>
                      </a: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Executive Management needs the capability to ensure that both new, updated, and/or existing computing application functionality and associated process documentation meet ACME Computing standards for delivery to ACME Warp Nacelle programs.</a:t>
                      </a:r>
                    </a:p>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Executive Management wants a tool that tests and reports that both new, updated, and/or existing application functionality and/or process documentation meet ACME Computing  standards for delivery to ACME Warp Nacelle Programs for lower Functional/Domain organizations for which ACME Computing has both responsibility and authority to manage and regulate.</a:t>
                      </a:r>
                    </a:p>
                    <a:p>
                      <a:endParaRPr lang="en-US" sz="1400" dirty="0"/>
                    </a:p>
                  </a:txBody>
                  <a:tcPr/>
                </a:tc>
                <a:extLst>
                  <a:ext uri="{0D108BD9-81ED-4DB2-BD59-A6C34878D82A}">
                    <a16:rowId xmlns:a16="http://schemas.microsoft.com/office/drawing/2014/main" val="1662288132"/>
                  </a:ext>
                </a:extLst>
              </a:tr>
              <a:tr h="1791313">
                <a:tc>
                  <a:txBody>
                    <a:bodyPr/>
                    <a:lstStyle/>
                    <a:p>
                      <a:r>
                        <a:rPr lang="en-US" sz="1400" b="1" dirty="0"/>
                        <a:t>ACME User Validation &amp; Test Management</a:t>
                      </a: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ACME User Validation &amp; Test Management the capability to facilitate, measure, and report UV&amp;T testing for new, updated, and/or existing application functionality and/or process documentation for the benefit of ACME Computing and ACME Warp Nacelle Functional Organizations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ACME User Validation &amp; Test Management wants a tool that prepares for testing, schedules test scripts, executes test scripts, and reports testing status for new, updated, and/or existing application functionality and/or process documentation meet ACME Computing  standards for delivery to ACME Warp Nacelle Programs for delivery for their specific area, discipline, organization, product, or service.</a:t>
                      </a:r>
                    </a:p>
                  </a:txBody>
                  <a:tcPr/>
                </a:tc>
                <a:extLst>
                  <a:ext uri="{0D108BD9-81ED-4DB2-BD59-A6C34878D82A}">
                    <a16:rowId xmlns:a16="http://schemas.microsoft.com/office/drawing/2014/main" val="250422058"/>
                  </a:ext>
                </a:extLst>
              </a:tr>
            </a:tbl>
          </a:graphicData>
        </a:graphic>
      </p:graphicFrame>
      <p:sp>
        <p:nvSpPr>
          <p:cNvPr id="5" name="Content Placeholder 1">
            <a:extLst>
              <a:ext uri="{FF2B5EF4-FFF2-40B4-BE49-F238E27FC236}">
                <a16:creationId xmlns:a16="http://schemas.microsoft.com/office/drawing/2014/main" id="{BF28DDF9-8653-452D-BEDB-EA6C56CABD0A}"/>
              </a:ext>
            </a:extLst>
          </p:cNvPr>
          <p:cNvSpPr>
            <a:spLocks noGrp="1"/>
          </p:cNvSpPr>
          <p:nvPr>
            <p:ph idx="1"/>
          </p:nvPr>
        </p:nvSpPr>
        <p:spPr>
          <a:xfrm>
            <a:off x="544496" y="1571875"/>
            <a:ext cx="10707425" cy="899468"/>
          </a:xfrm>
        </p:spPr>
        <p:txBody>
          <a:bodyPr>
            <a:normAutofit fontScale="92500"/>
          </a:bodyPr>
          <a:lstStyle/>
          <a:p>
            <a:r>
              <a:rPr lang="en-US" sz="1600" dirty="0"/>
              <a:t>ACME Nacelles: Design and builds custom warp nacelles</a:t>
            </a:r>
          </a:p>
          <a:p>
            <a:r>
              <a:rPr lang="en-US" sz="1600" dirty="0"/>
              <a:t>ACME Computing: Internal organization that design and builds custom computing systems for ACME Nacelles.</a:t>
            </a:r>
          </a:p>
          <a:p>
            <a:r>
              <a:rPr lang="en-US" sz="1600" dirty="0"/>
              <a:t>ACME User Validation &amp; Test: Conducts User Testing on internally built computing systems for ACME Computing. </a:t>
            </a:r>
          </a:p>
          <a:p>
            <a:endParaRPr lang="en-US" sz="1600" dirty="0"/>
          </a:p>
        </p:txBody>
      </p:sp>
    </p:spTree>
    <p:extLst>
      <p:ext uri="{BB962C8B-B14F-4D97-AF65-F5344CB8AC3E}">
        <p14:creationId xmlns:p14="http://schemas.microsoft.com/office/powerpoint/2010/main" val="3594666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5EF16A-6748-45FF-8157-407BA0475DC2}"/>
              </a:ext>
            </a:extLst>
          </p:cNvPr>
          <p:cNvSpPr>
            <a:spLocks noGrp="1"/>
          </p:cNvSpPr>
          <p:nvPr>
            <p:ph type="title"/>
          </p:nvPr>
        </p:nvSpPr>
        <p:spPr>
          <a:xfrm>
            <a:off x="309561" y="837253"/>
            <a:ext cx="10972800" cy="787361"/>
          </a:xfrm>
        </p:spPr>
        <p:txBody>
          <a:bodyPr>
            <a:normAutofit fontScale="90000"/>
          </a:bodyPr>
          <a:lstStyle/>
          <a:p>
            <a:r>
              <a:rPr lang="en-US" dirty="0"/>
              <a:t>Stakeholder Requirements:  </a:t>
            </a:r>
          </a:p>
        </p:txBody>
      </p:sp>
      <p:pic>
        <p:nvPicPr>
          <p:cNvPr id="2" name="Picture 1">
            <a:extLst>
              <a:ext uri="{FF2B5EF4-FFF2-40B4-BE49-F238E27FC236}">
                <a16:creationId xmlns:a16="http://schemas.microsoft.com/office/drawing/2014/main" id="{C4AF889C-FB02-4ABA-97E8-02DEB73267A1}"/>
              </a:ext>
            </a:extLst>
          </p:cNvPr>
          <p:cNvPicPr>
            <a:picLocks noChangeAspect="1"/>
          </p:cNvPicPr>
          <p:nvPr/>
        </p:nvPicPr>
        <p:blipFill>
          <a:blip r:embed="rId2"/>
          <a:stretch>
            <a:fillRect/>
          </a:stretch>
        </p:blipFill>
        <p:spPr>
          <a:xfrm>
            <a:off x="309561" y="1751845"/>
            <a:ext cx="11546377" cy="3552488"/>
          </a:xfrm>
          <a:prstGeom prst="rect">
            <a:avLst/>
          </a:prstGeom>
        </p:spPr>
      </p:pic>
    </p:spTree>
    <p:extLst>
      <p:ext uri="{BB962C8B-B14F-4D97-AF65-F5344CB8AC3E}">
        <p14:creationId xmlns:p14="http://schemas.microsoft.com/office/powerpoint/2010/main" val="2567348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EBE237-E5F9-44F8-9E02-9A55C1614102}"/>
              </a:ext>
            </a:extLst>
          </p:cNvPr>
          <p:cNvSpPr>
            <a:spLocks noGrp="1"/>
          </p:cNvSpPr>
          <p:nvPr>
            <p:ph type="title"/>
          </p:nvPr>
        </p:nvSpPr>
        <p:spPr>
          <a:xfrm>
            <a:off x="609600" y="704088"/>
            <a:ext cx="10972800" cy="760728"/>
          </a:xfrm>
        </p:spPr>
        <p:txBody>
          <a:bodyPr>
            <a:normAutofit fontScale="90000"/>
          </a:bodyPr>
          <a:lstStyle/>
          <a:p>
            <a:r>
              <a:rPr lang="en-US" dirty="0"/>
              <a:t>Requirements: DFD, Use Case </a:t>
            </a:r>
          </a:p>
        </p:txBody>
      </p:sp>
      <p:pic>
        <p:nvPicPr>
          <p:cNvPr id="6" name="Picture 5">
            <a:extLst>
              <a:ext uri="{FF2B5EF4-FFF2-40B4-BE49-F238E27FC236}">
                <a16:creationId xmlns:a16="http://schemas.microsoft.com/office/drawing/2014/main" id="{663F9CF0-4E59-4047-9145-4E59C550C104}"/>
              </a:ext>
            </a:extLst>
          </p:cNvPr>
          <p:cNvPicPr>
            <a:picLocks noChangeAspect="1"/>
          </p:cNvPicPr>
          <p:nvPr/>
        </p:nvPicPr>
        <p:blipFill>
          <a:blip r:embed="rId3"/>
          <a:stretch>
            <a:fillRect/>
          </a:stretch>
        </p:blipFill>
        <p:spPr>
          <a:xfrm>
            <a:off x="511946" y="1633491"/>
            <a:ext cx="5799926" cy="4793410"/>
          </a:xfrm>
          <a:prstGeom prst="rect">
            <a:avLst/>
          </a:prstGeom>
        </p:spPr>
      </p:pic>
      <p:pic>
        <p:nvPicPr>
          <p:cNvPr id="2" name="Picture 1">
            <a:extLst>
              <a:ext uri="{FF2B5EF4-FFF2-40B4-BE49-F238E27FC236}">
                <a16:creationId xmlns:a16="http://schemas.microsoft.com/office/drawing/2014/main" id="{6F3DF569-6602-4FD6-8131-528A44A33E73}"/>
              </a:ext>
            </a:extLst>
          </p:cNvPr>
          <p:cNvPicPr>
            <a:picLocks noChangeAspect="1"/>
          </p:cNvPicPr>
          <p:nvPr/>
        </p:nvPicPr>
        <p:blipFill>
          <a:blip r:embed="rId4"/>
          <a:stretch>
            <a:fillRect/>
          </a:stretch>
        </p:blipFill>
        <p:spPr>
          <a:xfrm>
            <a:off x="6428275" y="1633490"/>
            <a:ext cx="5521121" cy="4881609"/>
          </a:xfrm>
          <a:prstGeom prst="rect">
            <a:avLst/>
          </a:prstGeom>
        </p:spPr>
      </p:pic>
    </p:spTree>
    <p:extLst>
      <p:ext uri="{BB962C8B-B14F-4D97-AF65-F5344CB8AC3E}">
        <p14:creationId xmlns:p14="http://schemas.microsoft.com/office/powerpoint/2010/main" val="357999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750068-BAD0-425C-A832-32C190F164B2}"/>
              </a:ext>
            </a:extLst>
          </p:cNvPr>
          <p:cNvSpPr>
            <a:spLocks noGrp="1"/>
          </p:cNvSpPr>
          <p:nvPr>
            <p:ph idx="1"/>
          </p:nvPr>
        </p:nvSpPr>
        <p:spPr>
          <a:xfrm>
            <a:off x="638174" y="3716574"/>
            <a:ext cx="5457825" cy="2541351"/>
          </a:xfrm>
        </p:spPr>
        <p:txBody>
          <a:bodyPr/>
          <a:lstStyle/>
          <a:p>
            <a:r>
              <a:rPr lang="en-US" dirty="0"/>
              <a:t>Design wireframe drawings based on Stakeholder Requirements, DFD, and Use Case information</a:t>
            </a:r>
          </a:p>
        </p:txBody>
      </p:sp>
      <p:sp>
        <p:nvSpPr>
          <p:cNvPr id="3" name="Title 2">
            <a:extLst>
              <a:ext uri="{FF2B5EF4-FFF2-40B4-BE49-F238E27FC236}">
                <a16:creationId xmlns:a16="http://schemas.microsoft.com/office/drawing/2014/main" id="{C198491B-3DE8-4F75-8FE3-C8F4B394C239}"/>
              </a:ext>
            </a:extLst>
          </p:cNvPr>
          <p:cNvSpPr>
            <a:spLocks noGrp="1"/>
          </p:cNvSpPr>
          <p:nvPr>
            <p:ph type="title"/>
          </p:nvPr>
        </p:nvSpPr>
        <p:spPr/>
        <p:txBody>
          <a:bodyPr/>
          <a:lstStyle/>
          <a:p>
            <a:r>
              <a:rPr lang="en-US" dirty="0"/>
              <a:t>Requirements: Wireframes</a:t>
            </a:r>
          </a:p>
        </p:txBody>
      </p:sp>
      <p:pic>
        <p:nvPicPr>
          <p:cNvPr id="6" name="Picture 5">
            <a:extLst>
              <a:ext uri="{FF2B5EF4-FFF2-40B4-BE49-F238E27FC236}">
                <a16:creationId xmlns:a16="http://schemas.microsoft.com/office/drawing/2014/main" id="{E383F09C-94C9-4C84-8CB5-ECE14245CB45}"/>
              </a:ext>
            </a:extLst>
          </p:cNvPr>
          <p:cNvPicPr>
            <a:picLocks noChangeAspect="1"/>
          </p:cNvPicPr>
          <p:nvPr/>
        </p:nvPicPr>
        <p:blipFill>
          <a:blip r:embed="rId2"/>
          <a:stretch>
            <a:fillRect/>
          </a:stretch>
        </p:blipFill>
        <p:spPr>
          <a:xfrm>
            <a:off x="6543675" y="2016643"/>
            <a:ext cx="5390609" cy="4698481"/>
          </a:xfrm>
          <a:prstGeom prst="rect">
            <a:avLst/>
          </a:prstGeom>
        </p:spPr>
      </p:pic>
      <p:pic>
        <p:nvPicPr>
          <p:cNvPr id="7" name="Picture 6">
            <a:extLst>
              <a:ext uri="{FF2B5EF4-FFF2-40B4-BE49-F238E27FC236}">
                <a16:creationId xmlns:a16="http://schemas.microsoft.com/office/drawing/2014/main" id="{5EC61D37-EDD4-4DF6-98EF-2778BC571C98}"/>
              </a:ext>
            </a:extLst>
          </p:cNvPr>
          <p:cNvPicPr>
            <a:picLocks noChangeAspect="1"/>
          </p:cNvPicPr>
          <p:nvPr/>
        </p:nvPicPr>
        <p:blipFill>
          <a:blip r:embed="rId3"/>
          <a:stretch>
            <a:fillRect/>
          </a:stretch>
        </p:blipFill>
        <p:spPr>
          <a:xfrm>
            <a:off x="719137" y="2016643"/>
            <a:ext cx="5600700" cy="1076325"/>
          </a:xfrm>
          <a:prstGeom prst="rect">
            <a:avLst/>
          </a:prstGeom>
        </p:spPr>
      </p:pic>
    </p:spTree>
    <p:extLst>
      <p:ext uri="{BB962C8B-B14F-4D97-AF65-F5344CB8AC3E}">
        <p14:creationId xmlns:p14="http://schemas.microsoft.com/office/powerpoint/2010/main" val="68328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28E970-BAF6-4943-AE6B-CD3B1A6F59FF}"/>
              </a:ext>
            </a:extLst>
          </p:cNvPr>
          <p:cNvSpPr>
            <a:spLocks noGrp="1"/>
          </p:cNvSpPr>
          <p:nvPr>
            <p:ph type="title"/>
          </p:nvPr>
        </p:nvSpPr>
        <p:spPr>
          <a:xfrm>
            <a:off x="295816" y="704088"/>
            <a:ext cx="11449341" cy="698584"/>
          </a:xfrm>
        </p:spPr>
        <p:txBody>
          <a:bodyPr>
            <a:noAutofit/>
          </a:bodyPr>
          <a:lstStyle/>
          <a:p>
            <a:r>
              <a:rPr lang="en-US" sz="4500" dirty="0"/>
              <a:t>Requirements for Employee Data Update</a:t>
            </a:r>
          </a:p>
        </p:txBody>
      </p:sp>
      <p:pic>
        <p:nvPicPr>
          <p:cNvPr id="12" name="Picture 11">
            <a:extLst>
              <a:ext uri="{FF2B5EF4-FFF2-40B4-BE49-F238E27FC236}">
                <a16:creationId xmlns:a16="http://schemas.microsoft.com/office/drawing/2014/main" id="{5E86DECB-1A7F-42A2-8984-8C3C3BEB8F34}"/>
              </a:ext>
            </a:extLst>
          </p:cNvPr>
          <p:cNvPicPr>
            <a:picLocks noChangeAspect="1"/>
          </p:cNvPicPr>
          <p:nvPr/>
        </p:nvPicPr>
        <p:blipFill>
          <a:blip r:embed="rId2"/>
          <a:stretch>
            <a:fillRect/>
          </a:stretch>
        </p:blipFill>
        <p:spPr>
          <a:xfrm>
            <a:off x="3081317" y="4231299"/>
            <a:ext cx="3018739" cy="2492128"/>
          </a:xfrm>
          <a:prstGeom prst="rect">
            <a:avLst/>
          </a:prstGeom>
        </p:spPr>
      </p:pic>
      <p:pic>
        <p:nvPicPr>
          <p:cNvPr id="2" name="Picture 1">
            <a:extLst>
              <a:ext uri="{FF2B5EF4-FFF2-40B4-BE49-F238E27FC236}">
                <a16:creationId xmlns:a16="http://schemas.microsoft.com/office/drawing/2014/main" id="{D149A21C-6EC5-4C81-9C3C-50A5AC7968C7}"/>
              </a:ext>
            </a:extLst>
          </p:cNvPr>
          <p:cNvPicPr>
            <a:picLocks noChangeAspect="1"/>
          </p:cNvPicPr>
          <p:nvPr/>
        </p:nvPicPr>
        <p:blipFill>
          <a:blip r:embed="rId3"/>
          <a:stretch>
            <a:fillRect/>
          </a:stretch>
        </p:blipFill>
        <p:spPr>
          <a:xfrm>
            <a:off x="6454826" y="1403299"/>
            <a:ext cx="5600700" cy="1076325"/>
          </a:xfrm>
          <a:prstGeom prst="rect">
            <a:avLst/>
          </a:prstGeom>
        </p:spPr>
      </p:pic>
      <p:pic>
        <p:nvPicPr>
          <p:cNvPr id="4" name="Picture 3">
            <a:extLst>
              <a:ext uri="{FF2B5EF4-FFF2-40B4-BE49-F238E27FC236}">
                <a16:creationId xmlns:a16="http://schemas.microsoft.com/office/drawing/2014/main" id="{7A98BBAF-CC30-46C7-A128-38C1D80307D3}"/>
              </a:ext>
            </a:extLst>
          </p:cNvPr>
          <p:cNvPicPr>
            <a:picLocks noChangeAspect="1"/>
          </p:cNvPicPr>
          <p:nvPr/>
        </p:nvPicPr>
        <p:blipFill>
          <a:blip r:embed="rId4"/>
          <a:stretch>
            <a:fillRect/>
          </a:stretch>
        </p:blipFill>
        <p:spPr>
          <a:xfrm>
            <a:off x="6468694" y="2463228"/>
            <a:ext cx="4727517" cy="4118548"/>
          </a:xfrm>
          <a:prstGeom prst="rect">
            <a:avLst/>
          </a:prstGeom>
        </p:spPr>
      </p:pic>
      <p:pic>
        <p:nvPicPr>
          <p:cNvPr id="5" name="Picture 4">
            <a:extLst>
              <a:ext uri="{FF2B5EF4-FFF2-40B4-BE49-F238E27FC236}">
                <a16:creationId xmlns:a16="http://schemas.microsoft.com/office/drawing/2014/main" id="{8509E562-65CB-4997-910D-E614581344A6}"/>
              </a:ext>
            </a:extLst>
          </p:cNvPr>
          <p:cNvPicPr>
            <a:picLocks noChangeAspect="1"/>
          </p:cNvPicPr>
          <p:nvPr/>
        </p:nvPicPr>
        <p:blipFill>
          <a:blip r:embed="rId5"/>
          <a:stretch>
            <a:fillRect/>
          </a:stretch>
        </p:blipFill>
        <p:spPr>
          <a:xfrm>
            <a:off x="295816" y="4231299"/>
            <a:ext cx="2815700" cy="2492128"/>
          </a:xfrm>
          <a:prstGeom prst="rect">
            <a:avLst/>
          </a:prstGeom>
        </p:spPr>
      </p:pic>
      <p:pic>
        <p:nvPicPr>
          <p:cNvPr id="6" name="Picture 5">
            <a:extLst>
              <a:ext uri="{FF2B5EF4-FFF2-40B4-BE49-F238E27FC236}">
                <a16:creationId xmlns:a16="http://schemas.microsoft.com/office/drawing/2014/main" id="{71DB84EF-1236-4317-96F7-5C54391083A9}"/>
              </a:ext>
            </a:extLst>
          </p:cNvPr>
          <p:cNvPicPr>
            <a:picLocks noChangeAspect="1"/>
          </p:cNvPicPr>
          <p:nvPr/>
        </p:nvPicPr>
        <p:blipFill>
          <a:blip r:embed="rId6"/>
          <a:stretch>
            <a:fillRect/>
          </a:stretch>
        </p:blipFill>
        <p:spPr>
          <a:xfrm>
            <a:off x="314849" y="1525549"/>
            <a:ext cx="5825935" cy="2560676"/>
          </a:xfrm>
          <a:prstGeom prst="rect">
            <a:avLst/>
          </a:prstGeom>
        </p:spPr>
      </p:pic>
    </p:spTree>
    <p:extLst>
      <p:ext uri="{BB962C8B-B14F-4D97-AF65-F5344CB8AC3E}">
        <p14:creationId xmlns:p14="http://schemas.microsoft.com/office/powerpoint/2010/main" val="159749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FC1D02-6E14-4693-ABCD-5B08FFBF49AB}"/>
              </a:ext>
            </a:extLst>
          </p:cNvPr>
          <p:cNvSpPr>
            <a:spLocks noGrp="1"/>
          </p:cNvSpPr>
          <p:nvPr>
            <p:ph idx="1"/>
          </p:nvPr>
        </p:nvSpPr>
        <p:spPr>
          <a:xfrm>
            <a:off x="189390" y="1204133"/>
            <a:ext cx="5806441" cy="1831503"/>
          </a:xfrm>
        </p:spPr>
        <p:txBody>
          <a:bodyPr>
            <a:normAutofit fontScale="62500" lnSpcReduction="20000"/>
          </a:bodyPr>
          <a:lstStyle/>
          <a:p>
            <a:r>
              <a:rPr lang="en-US" sz="2900" dirty="0"/>
              <a:t>Create Employee Data Update design package per approved requirements. Similar to:  ______________</a:t>
            </a:r>
          </a:p>
          <a:p>
            <a:pPr lvl="1"/>
            <a:r>
              <a:rPr lang="en-US" sz="2600" dirty="0"/>
              <a:t>Database Design</a:t>
            </a:r>
          </a:p>
          <a:p>
            <a:pPr lvl="1"/>
            <a:r>
              <a:rPr lang="en-US" sz="2600" dirty="0"/>
              <a:t>Architectural Design</a:t>
            </a:r>
          </a:p>
          <a:p>
            <a:pPr lvl="1"/>
            <a:r>
              <a:rPr lang="en-US" sz="2600" dirty="0"/>
              <a:t>Navigational Design</a:t>
            </a:r>
          </a:p>
          <a:p>
            <a:pPr lvl="1"/>
            <a:r>
              <a:rPr lang="en-US" sz="2600" dirty="0"/>
              <a:t>Business Layer Design (Views, Procedures, CFCs, Etc.) </a:t>
            </a:r>
          </a:p>
          <a:p>
            <a:pPr lvl="1"/>
            <a:r>
              <a:rPr lang="en-US" sz="2600" dirty="0"/>
              <a:t>Presentation Layer Design </a:t>
            </a:r>
          </a:p>
        </p:txBody>
      </p:sp>
      <p:sp>
        <p:nvSpPr>
          <p:cNvPr id="3" name="Title 2">
            <a:extLst>
              <a:ext uri="{FF2B5EF4-FFF2-40B4-BE49-F238E27FC236}">
                <a16:creationId xmlns:a16="http://schemas.microsoft.com/office/drawing/2014/main" id="{14BD1762-3478-47C4-99EF-125CFB39711C}"/>
              </a:ext>
            </a:extLst>
          </p:cNvPr>
          <p:cNvSpPr>
            <a:spLocks noGrp="1"/>
          </p:cNvSpPr>
          <p:nvPr>
            <p:ph type="title"/>
          </p:nvPr>
        </p:nvSpPr>
        <p:spPr>
          <a:xfrm>
            <a:off x="295921" y="469939"/>
            <a:ext cx="6439270" cy="765466"/>
          </a:xfrm>
        </p:spPr>
        <p:txBody>
          <a:bodyPr>
            <a:normAutofit fontScale="90000"/>
          </a:bodyPr>
          <a:lstStyle/>
          <a:p>
            <a:r>
              <a:rPr lang="en-US" dirty="0"/>
              <a:t>Design Package</a:t>
            </a:r>
          </a:p>
        </p:txBody>
      </p:sp>
      <p:pic>
        <p:nvPicPr>
          <p:cNvPr id="4" name="Picture 3">
            <a:extLst>
              <a:ext uri="{FF2B5EF4-FFF2-40B4-BE49-F238E27FC236}">
                <a16:creationId xmlns:a16="http://schemas.microsoft.com/office/drawing/2014/main" id="{A42D9F69-E427-44EE-A0B0-90F03CEDA2F5}"/>
              </a:ext>
            </a:extLst>
          </p:cNvPr>
          <p:cNvPicPr>
            <a:picLocks noChangeAspect="1"/>
          </p:cNvPicPr>
          <p:nvPr/>
        </p:nvPicPr>
        <p:blipFill>
          <a:blip r:embed="rId2"/>
          <a:stretch>
            <a:fillRect/>
          </a:stretch>
        </p:blipFill>
        <p:spPr>
          <a:xfrm>
            <a:off x="6416039" y="337526"/>
            <a:ext cx="5382383" cy="6329844"/>
          </a:xfrm>
          <a:prstGeom prst="rect">
            <a:avLst/>
          </a:prstGeom>
        </p:spPr>
      </p:pic>
      <p:pic>
        <p:nvPicPr>
          <p:cNvPr id="6" name="Picture 5">
            <a:extLst>
              <a:ext uri="{FF2B5EF4-FFF2-40B4-BE49-F238E27FC236}">
                <a16:creationId xmlns:a16="http://schemas.microsoft.com/office/drawing/2014/main" id="{097362E2-8079-4B75-908F-1292F72CC45B}"/>
              </a:ext>
            </a:extLst>
          </p:cNvPr>
          <p:cNvPicPr>
            <a:picLocks noChangeAspect="1"/>
          </p:cNvPicPr>
          <p:nvPr/>
        </p:nvPicPr>
        <p:blipFill>
          <a:blip r:embed="rId3"/>
          <a:stretch>
            <a:fillRect/>
          </a:stretch>
        </p:blipFill>
        <p:spPr>
          <a:xfrm>
            <a:off x="572740" y="3592311"/>
            <a:ext cx="2669219" cy="2530558"/>
          </a:xfrm>
          <a:prstGeom prst="rect">
            <a:avLst/>
          </a:prstGeom>
        </p:spPr>
      </p:pic>
      <p:pic>
        <p:nvPicPr>
          <p:cNvPr id="7" name="Picture 6">
            <a:extLst>
              <a:ext uri="{FF2B5EF4-FFF2-40B4-BE49-F238E27FC236}">
                <a16:creationId xmlns:a16="http://schemas.microsoft.com/office/drawing/2014/main" id="{E847BE89-2046-4B2E-ADB7-0F98D4E43AF2}"/>
              </a:ext>
            </a:extLst>
          </p:cNvPr>
          <p:cNvPicPr>
            <a:picLocks noChangeAspect="1"/>
          </p:cNvPicPr>
          <p:nvPr/>
        </p:nvPicPr>
        <p:blipFill>
          <a:blip r:embed="rId4"/>
          <a:stretch>
            <a:fillRect/>
          </a:stretch>
        </p:blipFill>
        <p:spPr>
          <a:xfrm>
            <a:off x="3472478" y="2840251"/>
            <a:ext cx="2723693" cy="3693776"/>
          </a:xfrm>
          <a:prstGeom prst="rect">
            <a:avLst/>
          </a:prstGeom>
        </p:spPr>
      </p:pic>
    </p:spTree>
    <p:extLst>
      <p:ext uri="{BB962C8B-B14F-4D97-AF65-F5344CB8AC3E}">
        <p14:creationId xmlns:p14="http://schemas.microsoft.com/office/powerpoint/2010/main" val="3091485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8441C0C-0392-4424-9706-BD9628B996C9}"/>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44861" y="2147709"/>
            <a:ext cx="2218148" cy="2562581"/>
          </a:xfrm>
        </p:spPr>
      </p:pic>
      <p:sp>
        <p:nvSpPr>
          <p:cNvPr id="8" name="Text Placeholder 7">
            <a:extLst>
              <a:ext uri="{FF2B5EF4-FFF2-40B4-BE49-F238E27FC236}">
                <a16:creationId xmlns:a16="http://schemas.microsoft.com/office/drawing/2014/main" id="{8AAF515D-7ED4-46B4-9E96-10F6E9028464}"/>
              </a:ext>
            </a:extLst>
          </p:cNvPr>
          <p:cNvSpPr>
            <a:spLocks noGrp="1"/>
          </p:cNvSpPr>
          <p:nvPr>
            <p:ph type="body" idx="2"/>
          </p:nvPr>
        </p:nvSpPr>
        <p:spPr>
          <a:xfrm>
            <a:off x="3543300" y="2268414"/>
            <a:ext cx="8335107" cy="4075233"/>
          </a:xfrm>
        </p:spPr>
        <p:txBody>
          <a:bodyPr>
            <a:normAutofit/>
          </a:bodyPr>
          <a:lstStyle/>
          <a:p>
            <a:r>
              <a:rPr lang="en-US" b="1" dirty="0"/>
              <a:t>Dr. David W. Gilbert, D.Sc.</a:t>
            </a:r>
          </a:p>
          <a:p>
            <a:endParaRPr lang="en-US" dirty="0"/>
          </a:p>
          <a:p>
            <a:r>
              <a:rPr lang="en-US" b="1" dirty="0"/>
              <a:t>Education:</a:t>
            </a:r>
            <a:r>
              <a:rPr lang="en-US" dirty="0"/>
              <a:t> </a:t>
            </a:r>
          </a:p>
          <a:p>
            <a:r>
              <a:rPr lang="en-US" dirty="0"/>
              <a:t>Doctor of Science (D.Sc.) Information Systems and Communications; Robert Morris University</a:t>
            </a:r>
          </a:p>
          <a:p>
            <a:r>
              <a:rPr lang="en-US" dirty="0"/>
              <a:t>Masters of Science (MS) Information Systems Management; Seattle Pacific University</a:t>
            </a:r>
          </a:p>
          <a:p>
            <a:r>
              <a:rPr lang="en-US" dirty="0"/>
              <a:t>Masters Business Administration (MBA) Management; Seattle Pacific University</a:t>
            </a:r>
          </a:p>
          <a:p>
            <a:r>
              <a:rPr lang="en-US" dirty="0"/>
              <a:t>Bachelor of Science (BS) Marketing; Central Washington University</a:t>
            </a:r>
          </a:p>
          <a:p>
            <a:r>
              <a:rPr lang="en-US" dirty="0"/>
              <a:t> </a:t>
            </a:r>
          </a:p>
          <a:p>
            <a:r>
              <a:rPr lang="en-US" b="1" dirty="0"/>
              <a:t>Certifications and Certificates: </a:t>
            </a:r>
          </a:p>
          <a:p>
            <a:r>
              <a:rPr lang="en-US" dirty="0"/>
              <a:t>Certified Business Analysis Professional (CBAP); International Institute of Business Analysis (IIBA)</a:t>
            </a:r>
          </a:p>
          <a:p>
            <a:r>
              <a:rPr lang="en-US" dirty="0"/>
              <a:t>Former Project Management Professional (PMP); Project Management Institute (PMI) Retired</a:t>
            </a:r>
          </a:p>
          <a:p>
            <a:endParaRPr lang="en-US" dirty="0"/>
          </a:p>
          <a:p>
            <a:r>
              <a:rPr lang="en-US" b="1" dirty="0"/>
              <a:t>Contact Points:</a:t>
            </a:r>
          </a:p>
          <a:p>
            <a:r>
              <a:rPr lang="en-US" dirty="0"/>
              <a:t>LinkedIn: </a:t>
            </a:r>
            <a:r>
              <a:rPr lang="en-US" dirty="0">
                <a:hlinkClick r:id="rId3"/>
              </a:rPr>
              <a:t>https://www.linkedin.com/in/dr-david-gilbert-d-sc-pmp-cbap-ba659a7/</a:t>
            </a:r>
            <a:endParaRPr lang="en-US" dirty="0"/>
          </a:p>
          <a:p>
            <a:r>
              <a:rPr lang="en-US" dirty="0"/>
              <a:t>Facebook: </a:t>
            </a:r>
            <a:r>
              <a:rPr lang="en-US" dirty="0">
                <a:hlinkClick r:id="rId4"/>
              </a:rPr>
              <a:t>https://www.facebook.com/david.w.gilbert.9</a:t>
            </a:r>
            <a:r>
              <a:rPr lang="en-US" dirty="0"/>
              <a:t> </a:t>
            </a:r>
          </a:p>
          <a:p>
            <a:endParaRPr lang="en-US" dirty="0"/>
          </a:p>
        </p:txBody>
      </p:sp>
      <p:sp>
        <p:nvSpPr>
          <p:cNvPr id="3" name="Title 2">
            <a:extLst>
              <a:ext uri="{FF2B5EF4-FFF2-40B4-BE49-F238E27FC236}">
                <a16:creationId xmlns:a16="http://schemas.microsoft.com/office/drawing/2014/main" id="{FE86EA60-704C-4C82-9B80-2868446986AF}"/>
              </a:ext>
            </a:extLst>
          </p:cNvPr>
          <p:cNvSpPr>
            <a:spLocks noGrp="1"/>
          </p:cNvSpPr>
          <p:nvPr>
            <p:ph type="title"/>
          </p:nvPr>
        </p:nvSpPr>
        <p:spPr/>
        <p:txBody>
          <a:bodyPr/>
          <a:lstStyle/>
          <a:p>
            <a:r>
              <a:rPr lang="en-US" dirty="0"/>
              <a:t>About the Presenter</a:t>
            </a:r>
          </a:p>
        </p:txBody>
      </p:sp>
    </p:spTree>
    <p:extLst>
      <p:ext uri="{BB962C8B-B14F-4D97-AF65-F5344CB8AC3E}">
        <p14:creationId xmlns:p14="http://schemas.microsoft.com/office/powerpoint/2010/main" val="3943144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ECCD9D-2BDC-48B7-ACDE-88CE7E005903}"/>
              </a:ext>
            </a:extLst>
          </p:cNvPr>
          <p:cNvSpPr>
            <a:spLocks noGrp="1"/>
          </p:cNvSpPr>
          <p:nvPr>
            <p:ph idx="1"/>
          </p:nvPr>
        </p:nvSpPr>
        <p:spPr/>
        <p:txBody>
          <a:bodyPr/>
          <a:lstStyle/>
          <a:p>
            <a:r>
              <a:rPr lang="en-US" dirty="0"/>
              <a:t>What we have discussed:</a:t>
            </a:r>
          </a:p>
          <a:p>
            <a:pPr lvl="1"/>
            <a:r>
              <a:rPr lang="en-US" dirty="0"/>
              <a:t>Requirements Design Build Process</a:t>
            </a:r>
          </a:p>
          <a:p>
            <a:pPr lvl="1"/>
            <a:r>
              <a:rPr lang="en-US" dirty="0"/>
              <a:t>Design Build Team</a:t>
            </a:r>
          </a:p>
          <a:p>
            <a:pPr lvl="1"/>
            <a:r>
              <a:rPr lang="en-US" dirty="0"/>
              <a:t>Requirements</a:t>
            </a:r>
          </a:p>
          <a:p>
            <a:pPr lvl="2"/>
            <a:r>
              <a:rPr lang="en-US" dirty="0"/>
              <a:t>Business Requirements</a:t>
            </a:r>
          </a:p>
          <a:p>
            <a:pPr lvl="2"/>
            <a:r>
              <a:rPr lang="en-US" dirty="0"/>
              <a:t>Stakeholder Requirements</a:t>
            </a:r>
          </a:p>
          <a:p>
            <a:pPr lvl="2"/>
            <a:r>
              <a:rPr lang="en-US" dirty="0"/>
              <a:t>DFD, Use Cases</a:t>
            </a:r>
          </a:p>
          <a:p>
            <a:pPr lvl="2"/>
            <a:r>
              <a:rPr lang="en-US" dirty="0"/>
              <a:t>Wireframes</a:t>
            </a:r>
          </a:p>
          <a:p>
            <a:pPr lvl="1"/>
            <a:r>
              <a:rPr lang="en-US" dirty="0"/>
              <a:t>Design Package</a:t>
            </a:r>
          </a:p>
          <a:p>
            <a:pPr lvl="1"/>
            <a:endParaRPr lang="en-US" dirty="0"/>
          </a:p>
        </p:txBody>
      </p:sp>
      <p:sp>
        <p:nvSpPr>
          <p:cNvPr id="3" name="Title 2">
            <a:extLst>
              <a:ext uri="{FF2B5EF4-FFF2-40B4-BE49-F238E27FC236}">
                <a16:creationId xmlns:a16="http://schemas.microsoft.com/office/drawing/2014/main" id="{0F4DC3F7-70E5-4827-A460-92F5CEA658F2}"/>
              </a:ext>
            </a:extLst>
          </p:cNvPr>
          <p:cNvSpPr>
            <a:spLocks noGrp="1"/>
          </p:cNvSpPr>
          <p:nvPr>
            <p:ph type="title"/>
          </p:nvPr>
        </p:nvSpPr>
        <p:spPr/>
        <p:txBody>
          <a:bodyPr/>
          <a:lstStyle/>
          <a:p>
            <a:r>
              <a:rPr lang="en-US" dirty="0"/>
              <a:t>Summary</a:t>
            </a:r>
          </a:p>
        </p:txBody>
      </p:sp>
    </p:spTree>
    <p:extLst>
      <p:ext uri="{BB962C8B-B14F-4D97-AF65-F5344CB8AC3E}">
        <p14:creationId xmlns:p14="http://schemas.microsoft.com/office/powerpoint/2010/main" val="49594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56369F-DB82-4A56-B9FD-49294F3C03F0}"/>
              </a:ext>
            </a:extLst>
          </p:cNvPr>
          <p:cNvSpPr>
            <a:spLocks noGrp="1"/>
          </p:cNvSpPr>
          <p:nvPr>
            <p:ph idx="1"/>
          </p:nvPr>
        </p:nvSpPr>
        <p:spPr/>
        <p:txBody>
          <a:bodyPr/>
          <a:lstStyle/>
          <a:p>
            <a:r>
              <a:rPr lang="en-US" b="1" dirty="0"/>
              <a:t>Database Design for Mere Mortals : A Hands-On Guide to Relational Database Design / Edition 1</a:t>
            </a:r>
          </a:p>
          <a:p>
            <a:pPr lvl="1"/>
            <a:r>
              <a:rPr lang="en-US" b="1" dirty="0"/>
              <a:t>ISBN-10:    0201694719</a:t>
            </a:r>
          </a:p>
          <a:p>
            <a:pPr lvl="1"/>
            <a:r>
              <a:rPr lang="en-US" b="1" dirty="0"/>
              <a:t>ISBN-13:    9780201694710</a:t>
            </a:r>
          </a:p>
          <a:p>
            <a:endParaRPr lang="en-US" dirty="0"/>
          </a:p>
        </p:txBody>
      </p:sp>
      <p:sp>
        <p:nvSpPr>
          <p:cNvPr id="3" name="Title 2">
            <a:extLst>
              <a:ext uri="{FF2B5EF4-FFF2-40B4-BE49-F238E27FC236}">
                <a16:creationId xmlns:a16="http://schemas.microsoft.com/office/drawing/2014/main" id="{4226C769-FC0B-4840-8794-2CB3AFD2A191}"/>
              </a:ext>
            </a:extLst>
          </p:cNvPr>
          <p:cNvSpPr>
            <a:spLocks noGrp="1"/>
          </p:cNvSpPr>
          <p:nvPr>
            <p:ph type="title"/>
          </p:nvPr>
        </p:nvSpPr>
        <p:spPr/>
        <p:txBody>
          <a:bodyPr/>
          <a:lstStyle/>
          <a:p>
            <a:r>
              <a:rPr lang="en-US" dirty="0"/>
              <a:t>References:</a:t>
            </a:r>
          </a:p>
        </p:txBody>
      </p:sp>
    </p:spTree>
    <p:extLst>
      <p:ext uri="{BB962C8B-B14F-4D97-AF65-F5344CB8AC3E}">
        <p14:creationId xmlns:p14="http://schemas.microsoft.com/office/powerpoint/2010/main" val="3784350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37CB12-967A-413C-BE47-E09B948F06F8}"/>
              </a:ext>
            </a:extLst>
          </p:cNvPr>
          <p:cNvSpPr>
            <a:spLocks noGrp="1"/>
          </p:cNvSpPr>
          <p:nvPr>
            <p:ph idx="1"/>
          </p:nvPr>
        </p:nvSpPr>
        <p:spPr>
          <a:xfrm>
            <a:off x="609600" y="1935480"/>
            <a:ext cx="10972800" cy="4367666"/>
          </a:xfrm>
        </p:spPr>
        <p:txBody>
          <a:bodyPr/>
          <a:lstStyle/>
          <a:p>
            <a:r>
              <a:rPr lang="en-US" dirty="0"/>
              <a:t>Introduction of Requirements/Design/Build as a Formal Engineering Process</a:t>
            </a:r>
          </a:p>
          <a:p>
            <a:r>
              <a:rPr lang="en-US" dirty="0"/>
              <a:t>Introduction of Team Roles within a large application design</a:t>
            </a:r>
          </a:p>
          <a:p>
            <a:r>
              <a:rPr lang="en-US" dirty="0"/>
              <a:t>Introduction of Design Features</a:t>
            </a:r>
          </a:p>
          <a:p>
            <a:r>
              <a:rPr lang="en-US" dirty="0"/>
              <a:t>Introduction of concept of design/build anywhere </a:t>
            </a:r>
          </a:p>
          <a:p>
            <a:endParaRPr lang="en-US" dirty="0"/>
          </a:p>
          <a:p>
            <a:endParaRPr lang="en-US" dirty="0"/>
          </a:p>
          <a:p>
            <a:endParaRPr lang="en-US" dirty="0"/>
          </a:p>
        </p:txBody>
      </p:sp>
      <p:sp>
        <p:nvSpPr>
          <p:cNvPr id="3" name="Title 2">
            <a:extLst>
              <a:ext uri="{FF2B5EF4-FFF2-40B4-BE49-F238E27FC236}">
                <a16:creationId xmlns:a16="http://schemas.microsoft.com/office/drawing/2014/main" id="{4161ACAD-BCE1-4ADE-9079-528CFCAC68EA}"/>
              </a:ext>
            </a:extLst>
          </p:cNvPr>
          <p:cNvSpPr>
            <a:spLocks noGrp="1"/>
          </p:cNvSpPr>
          <p:nvPr>
            <p:ph type="title"/>
          </p:nvPr>
        </p:nvSpPr>
        <p:spPr/>
        <p:txBody>
          <a:bodyPr>
            <a:normAutofit/>
          </a:bodyPr>
          <a:lstStyle/>
          <a:p>
            <a:r>
              <a:rPr lang="en-US" dirty="0"/>
              <a:t>Purpose of Presentation</a:t>
            </a:r>
          </a:p>
        </p:txBody>
      </p:sp>
    </p:spTree>
    <p:extLst>
      <p:ext uri="{BB962C8B-B14F-4D97-AF65-F5344CB8AC3E}">
        <p14:creationId xmlns:p14="http://schemas.microsoft.com/office/powerpoint/2010/main" val="1342535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321DEA-614D-4490-A6A6-A6ABC29A388F}"/>
              </a:ext>
            </a:extLst>
          </p:cNvPr>
          <p:cNvSpPr>
            <a:spLocks noGrp="1"/>
          </p:cNvSpPr>
          <p:nvPr>
            <p:ph idx="1"/>
          </p:nvPr>
        </p:nvSpPr>
        <p:spPr/>
        <p:txBody>
          <a:bodyPr/>
          <a:lstStyle/>
          <a:p>
            <a:r>
              <a:rPr lang="en-US" dirty="0"/>
              <a:t>Requirements Design Build Process</a:t>
            </a:r>
          </a:p>
          <a:p>
            <a:r>
              <a:rPr lang="en-US" dirty="0"/>
              <a:t>Requirements Design Build Team</a:t>
            </a:r>
          </a:p>
          <a:p>
            <a:r>
              <a:rPr lang="en-US" dirty="0"/>
              <a:t>Design Features</a:t>
            </a:r>
          </a:p>
          <a:p>
            <a:r>
              <a:rPr lang="en-US" dirty="0"/>
              <a:t>Requirements Definitions</a:t>
            </a:r>
          </a:p>
          <a:p>
            <a:r>
              <a:rPr lang="en-US" dirty="0"/>
              <a:t>Stakeholder Requirements</a:t>
            </a:r>
          </a:p>
          <a:p>
            <a:r>
              <a:rPr lang="en-US" dirty="0"/>
              <a:t>Use Cases, DFD</a:t>
            </a:r>
          </a:p>
          <a:p>
            <a:r>
              <a:rPr lang="en-US" dirty="0"/>
              <a:t>Wireframes</a:t>
            </a:r>
          </a:p>
          <a:p>
            <a:r>
              <a:rPr lang="en-US" dirty="0"/>
              <a:t>Design Package</a:t>
            </a:r>
          </a:p>
          <a:p>
            <a:r>
              <a:rPr lang="en-US" dirty="0"/>
              <a:t>Summary</a:t>
            </a:r>
          </a:p>
          <a:p>
            <a:endParaRPr lang="en-US"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7B3FB4A4-2E8D-4E8E-982C-335E38BB7EC3}"/>
              </a:ext>
            </a:extLst>
          </p:cNvPr>
          <p:cNvSpPr>
            <a:spLocks noGrp="1"/>
          </p:cNvSpPr>
          <p:nvPr>
            <p:ph type="title"/>
          </p:nvPr>
        </p:nvSpPr>
        <p:spPr/>
        <p:txBody>
          <a:bodyPr/>
          <a:lstStyle/>
          <a:p>
            <a:r>
              <a:rPr lang="en-US" dirty="0"/>
              <a:t>Presentation Contents</a:t>
            </a:r>
          </a:p>
        </p:txBody>
      </p:sp>
    </p:spTree>
    <p:extLst>
      <p:ext uri="{BB962C8B-B14F-4D97-AF65-F5344CB8AC3E}">
        <p14:creationId xmlns:p14="http://schemas.microsoft.com/office/powerpoint/2010/main" val="115211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7AD34C-8F1C-4333-8C25-CE1479F0F1BC}"/>
              </a:ext>
            </a:extLst>
          </p:cNvPr>
          <p:cNvSpPr>
            <a:spLocks noGrp="1"/>
          </p:cNvSpPr>
          <p:nvPr>
            <p:ph type="title"/>
          </p:nvPr>
        </p:nvSpPr>
        <p:spPr>
          <a:xfrm>
            <a:off x="609600" y="704088"/>
            <a:ext cx="10972800" cy="885015"/>
          </a:xfrm>
        </p:spPr>
        <p:txBody>
          <a:bodyPr/>
          <a:lstStyle/>
          <a:p>
            <a:r>
              <a:rPr lang="en-US" dirty="0"/>
              <a:t>Requirements/Design/Build Process: </a:t>
            </a:r>
          </a:p>
        </p:txBody>
      </p:sp>
      <p:pic>
        <p:nvPicPr>
          <p:cNvPr id="5" name="Picture 4">
            <a:extLst>
              <a:ext uri="{FF2B5EF4-FFF2-40B4-BE49-F238E27FC236}">
                <a16:creationId xmlns:a16="http://schemas.microsoft.com/office/drawing/2014/main" id="{6B36657A-1CD4-457A-AF46-1E75C809AECA}"/>
              </a:ext>
            </a:extLst>
          </p:cNvPr>
          <p:cNvPicPr>
            <a:picLocks noChangeAspect="1"/>
          </p:cNvPicPr>
          <p:nvPr/>
        </p:nvPicPr>
        <p:blipFill>
          <a:blip r:embed="rId2"/>
          <a:stretch>
            <a:fillRect/>
          </a:stretch>
        </p:blipFill>
        <p:spPr>
          <a:xfrm>
            <a:off x="149571" y="1810757"/>
            <a:ext cx="11880696" cy="3358357"/>
          </a:xfrm>
          <a:prstGeom prst="rect">
            <a:avLst/>
          </a:prstGeom>
        </p:spPr>
      </p:pic>
      <p:sp>
        <p:nvSpPr>
          <p:cNvPr id="6" name="Content Placeholder 1">
            <a:extLst>
              <a:ext uri="{FF2B5EF4-FFF2-40B4-BE49-F238E27FC236}">
                <a16:creationId xmlns:a16="http://schemas.microsoft.com/office/drawing/2014/main" id="{96A3CB13-A4F2-4DCD-BEA3-402EFF8A12ED}"/>
              </a:ext>
            </a:extLst>
          </p:cNvPr>
          <p:cNvSpPr>
            <a:spLocks noGrp="1"/>
          </p:cNvSpPr>
          <p:nvPr>
            <p:ph idx="1"/>
          </p:nvPr>
        </p:nvSpPr>
        <p:spPr>
          <a:xfrm>
            <a:off x="91730" y="5364425"/>
            <a:ext cx="5456814" cy="1329342"/>
          </a:xfrm>
        </p:spPr>
        <p:txBody>
          <a:bodyPr>
            <a:normAutofit/>
          </a:bodyPr>
          <a:lstStyle/>
          <a:p>
            <a:pPr marL="0" indent="0">
              <a:buNone/>
            </a:pPr>
            <a:r>
              <a:rPr lang="en-US" sz="2000" dirty="0"/>
              <a:t>[1] Current Architectural Configuration</a:t>
            </a:r>
          </a:p>
          <a:p>
            <a:pPr marL="0" indent="0">
              <a:buNone/>
            </a:pPr>
            <a:r>
              <a:rPr lang="en-US" sz="2000" dirty="0"/>
              <a:t>[2] Change - Change Document</a:t>
            </a:r>
          </a:p>
          <a:p>
            <a:pPr marL="0" indent="0">
              <a:buNone/>
            </a:pPr>
            <a:r>
              <a:rPr lang="en-US" sz="2000" dirty="0"/>
              <a:t>[3] Requirements - Requirements Document</a:t>
            </a:r>
          </a:p>
        </p:txBody>
      </p:sp>
      <p:sp>
        <p:nvSpPr>
          <p:cNvPr id="7" name="Content Placeholder 1">
            <a:extLst>
              <a:ext uri="{FF2B5EF4-FFF2-40B4-BE49-F238E27FC236}">
                <a16:creationId xmlns:a16="http://schemas.microsoft.com/office/drawing/2014/main" id="{A8C4A22B-D639-45BE-815C-40CBF4169E59}"/>
              </a:ext>
            </a:extLst>
          </p:cNvPr>
          <p:cNvSpPr txBox="1">
            <a:spLocks/>
          </p:cNvSpPr>
          <p:nvPr/>
        </p:nvSpPr>
        <p:spPr>
          <a:xfrm>
            <a:off x="5379874" y="5364425"/>
            <a:ext cx="6720396" cy="1329342"/>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US" sz="2000" dirty="0"/>
              <a:t>[4] Design – Design Documents</a:t>
            </a:r>
          </a:p>
          <a:p>
            <a:pPr marL="0" indent="0">
              <a:buNone/>
            </a:pPr>
            <a:r>
              <a:rPr lang="en-US" sz="2000" dirty="0"/>
              <a:t>[5] Build/Test/Implement – Hardware/Software/Processes</a:t>
            </a:r>
          </a:p>
          <a:p>
            <a:pPr marL="0" indent="0">
              <a:buNone/>
            </a:pPr>
            <a:r>
              <a:rPr lang="en-US" sz="2000" dirty="0"/>
              <a:t>[6] New Architectural Configuration</a:t>
            </a:r>
          </a:p>
        </p:txBody>
      </p:sp>
      <p:sp>
        <p:nvSpPr>
          <p:cNvPr id="4" name="TextBox 3">
            <a:extLst>
              <a:ext uri="{FF2B5EF4-FFF2-40B4-BE49-F238E27FC236}">
                <a16:creationId xmlns:a16="http://schemas.microsoft.com/office/drawing/2014/main" id="{7E989207-1895-4E43-BDDA-6DA66ADCADEC}"/>
              </a:ext>
            </a:extLst>
          </p:cNvPr>
          <p:cNvSpPr txBox="1"/>
          <p:nvPr/>
        </p:nvSpPr>
        <p:spPr>
          <a:xfrm>
            <a:off x="1704512" y="3648723"/>
            <a:ext cx="392549" cy="276999"/>
          </a:xfrm>
          <a:prstGeom prst="rect">
            <a:avLst/>
          </a:prstGeom>
          <a:noFill/>
          <a:ln>
            <a:solidFill>
              <a:schemeClr val="bg2"/>
            </a:solidFill>
          </a:ln>
        </p:spPr>
        <p:txBody>
          <a:bodyPr wrap="square" rtlCol="0">
            <a:spAutoFit/>
          </a:bodyPr>
          <a:lstStyle/>
          <a:p>
            <a:r>
              <a:rPr lang="en-US" sz="1200" dirty="0"/>
              <a:t>[1]</a:t>
            </a:r>
          </a:p>
        </p:txBody>
      </p:sp>
      <p:sp>
        <p:nvSpPr>
          <p:cNvPr id="8" name="TextBox 7">
            <a:extLst>
              <a:ext uri="{FF2B5EF4-FFF2-40B4-BE49-F238E27FC236}">
                <a16:creationId xmlns:a16="http://schemas.microsoft.com/office/drawing/2014/main" id="{9D785787-8F77-4A96-8662-79A6B44A4519}"/>
              </a:ext>
            </a:extLst>
          </p:cNvPr>
          <p:cNvSpPr txBox="1"/>
          <p:nvPr/>
        </p:nvSpPr>
        <p:spPr>
          <a:xfrm>
            <a:off x="4564601" y="2132120"/>
            <a:ext cx="371383" cy="276999"/>
          </a:xfrm>
          <a:prstGeom prst="rect">
            <a:avLst/>
          </a:prstGeom>
          <a:noFill/>
          <a:ln>
            <a:solidFill>
              <a:schemeClr val="bg2"/>
            </a:solidFill>
          </a:ln>
        </p:spPr>
        <p:txBody>
          <a:bodyPr wrap="square" rtlCol="0">
            <a:spAutoFit/>
          </a:bodyPr>
          <a:lstStyle/>
          <a:p>
            <a:r>
              <a:rPr lang="en-US" sz="1200" dirty="0"/>
              <a:t>[2]</a:t>
            </a:r>
          </a:p>
        </p:txBody>
      </p:sp>
      <p:sp>
        <p:nvSpPr>
          <p:cNvPr id="9" name="TextBox 8">
            <a:extLst>
              <a:ext uri="{FF2B5EF4-FFF2-40B4-BE49-F238E27FC236}">
                <a16:creationId xmlns:a16="http://schemas.microsoft.com/office/drawing/2014/main" id="{F693C778-6ECD-416F-9ADC-40D518D2E224}"/>
              </a:ext>
            </a:extLst>
          </p:cNvPr>
          <p:cNvSpPr txBox="1"/>
          <p:nvPr/>
        </p:nvSpPr>
        <p:spPr>
          <a:xfrm>
            <a:off x="3453414" y="4018054"/>
            <a:ext cx="374339" cy="287616"/>
          </a:xfrm>
          <a:prstGeom prst="rect">
            <a:avLst/>
          </a:prstGeom>
          <a:noFill/>
          <a:ln>
            <a:solidFill>
              <a:schemeClr val="bg2"/>
            </a:solidFill>
          </a:ln>
        </p:spPr>
        <p:txBody>
          <a:bodyPr wrap="square" rtlCol="0">
            <a:spAutoFit/>
          </a:bodyPr>
          <a:lstStyle/>
          <a:p>
            <a:r>
              <a:rPr lang="en-US" sz="1200" dirty="0"/>
              <a:t>[3]</a:t>
            </a:r>
          </a:p>
        </p:txBody>
      </p:sp>
      <p:sp>
        <p:nvSpPr>
          <p:cNvPr id="10" name="TextBox 9">
            <a:extLst>
              <a:ext uri="{FF2B5EF4-FFF2-40B4-BE49-F238E27FC236}">
                <a16:creationId xmlns:a16="http://schemas.microsoft.com/office/drawing/2014/main" id="{AB9FF03F-98F6-4D57-8C75-12F5C3639C5E}"/>
              </a:ext>
            </a:extLst>
          </p:cNvPr>
          <p:cNvSpPr txBox="1"/>
          <p:nvPr/>
        </p:nvSpPr>
        <p:spPr>
          <a:xfrm>
            <a:off x="6072326" y="4650626"/>
            <a:ext cx="362502" cy="276999"/>
          </a:xfrm>
          <a:prstGeom prst="rect">
            <a:avLst/>
          </a:prstGeom>
          <a:noFill/>
          <a:ln>
            <a:solidFill>
              <a:schemeClr val="bg2"/>
            </a:solidFill>
          </a:ln>
        </p:spPr>
        <p:txBody>
          <a:bodyPr wrap="square" rtlCol="0">
            <a:spAutoFit/>
          </a:bodyPr>
          <a:lstStyle/>
          <a:p>
            <a:r>
              <a:rPr lang="en-US" sz="1200" dirty="0"/>
              <a:t>[4]</a:t>
            </a:r>
          </a:p>
        </p:txBody>
      </p:sp>
      <p:sp>
        <p:nvSpPr>
          <p:cNvPr id="11" name="TextBox 10">
            <a:extLst>
              <a:ext uri="{FF2B5EF4-FFF2-40B4-BE49-F238E27FC236}">
                <a16:creationId xmlns:a16="http://schemas.microsoft.com/office/drawing/2014/main" id="{949553DB-2AAD-401A-9C5D-2CA1C52BE8F9}"/>
              </a:ext>
            </a:extLst>
          </p:cNvPr>
          <p:cNvSpPr txBox="1"/>
          <p:nvPr/>
        </p:nvSpPr>
        <p:spPr>
          <a:xfrm>
            <a:off x="7654034" y="4644500"/>
            <a:ext cx="362502" cy="276999"/>
          </a:xfrm>
          <a:prstGeom prst="rect">
            <a:avLst/>
          </a:prstGeom>
          <a:noFill/>
          <a:ln>
            <a:solidFill>
              <a:schemeClr val="bg2"/>
            </a:solidFill>
          </a:ln>
        </p:spPr>
        <p:txBody>
          <a:bodyPr wrap="square" rtlCol="0">
            <a:spAutoFit/>
          </a:bodyPr>
          <a:lstStyle/>
          <a:p>
            <a:r>
              <a:rPr lang="en-US" sz="1200" dirty="0"/>
              <a:t>[5]</a:t>
            </a:r>
          </a:p>
        </p:txBody>
      </p:sp>
      <p:sp>
        <p:nvSpPr>
          <p:cNvPr id="12" name="TextBox 11">
            <a:extLst>
              <a:ext uri="{FF2B5EF4-FFF2-40B4-BE49-F238E27FC236}">
                <a16:creationId xmlns:a16="http://schemas.microsoft.com/office/drawing/2014/main" id="{43B8CBDD-4418-473D-B37A-5DA0B05D1DAD}"/>
              </a:ext>
            </a:extLst>
          </p:cNvPr>
          <p:cNvSpPr txBox="1"/>
          <p:nvPr/>
        </p:nvSpPr>
        <p:spPr>
          <a:xfrm>
            <a:off x="10299576" y="4528106"/>
            <a:ext cx="362502" cy="276999"/>
          </a:xfrm>
          <a:prstGeom prst="rect">
            <a:avLst/>
          </a:prstGeom>
          <a:noFill/>
          <a:ln>
            <a:solidFill>
              <a:schemeClr val="bg2"/>
            </a:solidFill>
          </a:ln>
        </p:spPr>
        <p:txBody>
          <a:bodyPr wrap="square" rtlCol="0">
            <a:spAutoFit/>
          </a:bodyPr>
          <a:lstStyle/>
          <a:p>
            <a:r>
              <a:rPr lang="en-US" sz="1200" dirty="0"/>
              <a:t>[6]</a:t>
            </a:r>
          </a:p>
        </p:txBody>
      </p:sp>
    </p:spTree>
    <p:extLst>
      <p:ext uri="{BB962C8B-B14F-4D97-AF65-F5344CB8AC3E}">
        <p14:creationId xmlns:p14="http://schemas.microsoft.com/office/powerpoint/2010/main" val="346879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8813A0-5E62-40BA-BBCC-ED1EF0EF5E84}"/>
              </a:ext>
            </a:extLst>
          </p:cNvPr>
          <p:cNvSpPr>
            <a:spLocks noGrp="1"/>
          </p:cNvSpPr>
          <p:nvPr>
            <p:ph idx="1"/>
          </p:nvPr>
        </p:nvSpPr>
        <p:spPr>
          <a:xfrm>
            <a:off x="609600" y="2104008"/>
            <a:ext cx="4406283" cy="4220591"/>
          </a:xfrm>
        </p:spPr>
        <p:txBody>
          <a:bodyPr>
            <a:normAutofit/>
          </a:bodyPr>
          <a:lstStyle/>
          <a:p>
            <a:r>
              <a:rPr lang="en-US" dirty="0"/>
              <a:t>Architecture</a:t>
            </a:r>
          </a:p>
          <a:p>
            <a:pPr lvl="1"/>
            <a:r>
              <a:rPr lang="en-US" dirty="0"/>
              <a:t>Business</a:t>
            </a:r>
          </a:p>
          <a:p>
            <a:pPr lvl="1"/>
            <a:r>
              <a:rPr lang="en-US" dirty="0"/>
              <a:t>Information </a:t>
            </a:r>
          </a:p>
          <a:p>
            <a:pPr lvl="1"/>
            <a:r>
              <a:rPr lang="en-US" dirty="0"/>
              <a:t>Application </a:t>
            </a:r>
          </a:p>
          <a:p>
            <a:pPr lvl="1"/>
            <a:r>
              <a:rPr lang="en-US" dirty="0"/>
              <a:t>Data </a:t>
            </a:r>
          </a:p>
          <a:p>
            <a:pPr lvl="1"/>
            <a:r>
              <a:rPr lang="en-US" dirty="0"/>
              <a:t>Technology/Infrastructure </a:t>
            </a:r>
          </a:p>
          <a:p>
            <a:pPr lvl="1"/>
            <a:endParaRPr lang="en-US" dirty="0"/>
          </a:p>
        </p:txBody>
      </p:sp>
      <p:sp>
        <p:nvSpPr>
          <p:cNvPr id="3" name="Title 2">
            <a:extLst>
              <a:ext uri="{FF2B5EF4-FFF2-40B4-BE49-F238E27FC236}">
                <a16:creationId xmlns:a16="http://schemas.microsoft.com/office/drawing/2014/main" id="{7A5CF2D0-86E5-4DD6-BF5C-5BFDE85E184C}"/>
              </a:ext>
            </a:extLst>
          </p:cNvPr>
          <p:cNvSpPr>
            <a:spLocks noGrp="1"/>
          </p:cNvSpPr>
          <p:nvPr>
            <p:ph type="title"/>
          </p:nvPr>
        </p:nvSpPr>
        <p:spPr/>
        <p:txBody>
          <a:bodyPr/>
          <a:lstStyle/>
          <a:p>
            <a:r>
              <a:rPr lang="en-US" dirty="0"/>
              <a:t>Architectural Configuration</a:t>
            </a:r>
          </a:p>
        </p:txBody>
      </p:sp>
      <p:pic>
        <p:nvPicPr>
          <p:cNvPr id="6" name="Picture 5">
            <a:extLst>
              <a:ext uri="{FF2B5EF4-FFF2-40B4-BE49-F238E27FC236}">
                <a16:creationId xmlns:a16="http://schemas.microsoft.com/office/drawing/2014/main" id="{79C72B48-69C7-4F02-9AB0-BBB3D0FA93AE}"/>
              </a:ext>
            </a:extLst>
          </p:cNvPr>
          <p:cNvPicPr>
            <a:picLocks noChangeAspect="1"/>
          </p:cNvPicPr>
          <p:nvPr/>
        </p:nvPicPr>
        <p:blipFill>
          <a:blip r:embed="rId2"/>
          <a:stretch>
            <a:fillRect/>
          </a:stretch>
        </p:blipFill>
        <p:spPr>
          <a:xfrm>
            <a:off x="5302144" y="2104008"/>
            <a:ext cx="6657207" cy="3807121"/>
          </a:xfrm>
          <a:prstGeom prst="rect">
            <a:avLst/>
          </a:prstGeom>
        </p:spPr>
      </p:pic>
    </p:spTree>
    <p:extLst>
      <p:ext uri="{BB962C8B-B14F-4D97-AF65-F5344CB8AC3E}">
        <p14:creationId xmlns:p14="http://schemas.microsoft.com/office/powerpoint/2010/main" val="2588849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4E6143-2103-4431-B30E-3D8A2C31C809}"/>
              </a:ext>
            </a:extLst>
          </p:cNvPr>
          <p:cNvSpPr>
            <a:spLocks noGrp="1"/>
          </p:cNvSpPr>
          <p:nvPr>
            <p:ph idx="1"/>
          </p:nvPr>
        </p:nvSpPr>
        <p:spPr>
          <a:xfrm>
            <a:off x="640040" y="5876855"/>
            <a:ext cx="6190696" cy="554114"/>
          </a:xfrm>
        </p:spPr>
        <p:txBody>
          <a:bodyPr>
            <a:noAutofit/>
          </a:bodyPr>
          <a:lstStyle/>
          <a:p>
            <a:r>
              <a:rPr lang="en-US" sz="1600" dirty="0"/>
              <a:t>Failure of alignment will result in symptoms of a problem. </a:t>
            </a:r>
          </a:p>
          <a:p>
            <a:r>
              <a:rPr lang="en-US" sz="1600" dirty="0"/>
              <a:t>Problem needs to be identified </a:t>
            </a:r>
          </a:p>
        </p:txBody>
      </p:sp>
      <p:sp>
        <p:nvSpPr>
          <p:cNvPr id="3" name="Title 2">
            <a:extLst>
              <a:ext uri="{FF2B5EF4-FFF2-40B4-BE49-F238E27FC236}">
                <a16:creationId xmlns:a16="http://schemas.microsoft.com/office/drawing/2014/main" id="{56819821-7E36-4C0E-BECB-5C04C96695F3}"/>
              </a:ext>
            </a:extLst>
          </p:cNvPr>
          <p:cNvSpPr>
            <a:spLocks noGrp="1"/>
          </p:cNvSpPr>
          <p:nvPr>
            <p:ph type="title"/>
          </p:nvPr>
        </p:nvSpPr>
        <p:spPr/>
        <p:txBody>
          <a:bodyPr>
            <a:normAutofit fontScale="90000"/>
          </a:bodyPr>
          <a:lstStyle/>
          <a:p>
            <a:r>
              <a:rPr lang="en-US" dirty="0"/>
              <a:t>Change – Problem/Solution Selection</a:t>
            </a:r>
          </a:p>
        </p:txBody>
      </p:sp>
      <p:pic>
        <p:nvPicPr>
          <p:cNvPr id="7" name="Picture 6">
            <a:extLst>
              <a:ext uri="{FF2B5EF4-FFF2-40B4-BE49-F238E27FC236}">
                <a16:creationId xmlns:a16="http://schemas.microsoft.com/office/drawing/2014/main" id="{A9D4D8C3-7325-4F9B-88F4-210D2CB7B5E1}"/>
              </a:ext>
            </a:extLst>
          </p:cNvPr>
          <p:cNvPicPr>
            <a:picLocks noChangeAspect="1"/>
          </p:cNvPicPr>
          <p:nvPr/>
        </p:nvPicPr>
        <p:blipFill>
          <a:blip r:embed="rId2"/>
          <a:stretch>
            <a:fillRect/>
          </a:stretch>
        </p:blipFill>
        <p:spPr>
          <a:xfrm>
            <a:off x="640040" y="1847088"/>
            <a:ext cx="10785524" cy="3885826"/>
          </a:xfrm>
          <a:prstGeom prst="rect">
            <a:avLst/>
          </a:prstGeom>
        </p:spPr>
      </p:pic>
      <p:sp>
        <p:nvSpPr>
          <p:cNvPr id="5" name="Content Placeholder 1">
            <a:extLst>
              <a:ext uri="{FF2B5EF4-FFF2-40B4-BE49-F238E27FC236}">
                <a16:creationId xmlns:a16="http://schemas.microsoft.com/office/drawing/2014/main" id="{5528AB3B-B956-4C1F-92F5-B3E49561D86C}"/>
              </a:ext>
            </a:extLst>
          </p:cNvPr>
          <p:cNvSpPr txBox="1">
            <a:spLocks/>
          </p:cNvSpPr>
          <p:nvPr/>
        </p:nvSpPr>
        <p:spPr>
          <a:xfrm>
            <a:off x="6942337" y="5789720"/>
            <a:ext cx="5106141" cy="815266"/>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1800" dirty="0"/>
              <a:t>Solution Options Presented </a:t>
            </a:r>
          </a:p>
          <a:p>
            <a:r>
              <a:rPr lang="en-US" sz="1800" dirty="0"/>
              <a:t>Solution Selected</a:t>
            </a:r>
          </a:p>
        </p:txBody>
      </p:sp>
    </p:spTree>
    <p:extLst>
      <p:ext uri="{BB962C8B-B14F-4D97-AF65-F5344CB8AC3E}">
        <p14:creationId xmlns:p14="http://schemas.microsoft.com/office/powerpoint/2010/main" val="1846853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D9870E-C509-49C7-BFF5-F59D88596FB2}"/>
              </a:ext>
            </a:extLst>
          </p:cNvPr>
          <p:cNvSpPr>
            <a:spLocks noGrp="1"/>
          </p:cNvSpPr>
          <p:nvPr>
            <p:ph idx="1"/>
          </p:nvPr>
        </p:nvSpPr>
        <p:spPr>
          <a:xfrm>
            <a:off x="609600" y="1935480"/>
            <a:ext cx="3701571" cy="4389120"/>
          </a:xfrm>
        </p:spPr>
        <p:txBody>
          <a:bodyPr/>
          <a:lstStyle/>
          <a:p>
            <a:r>
              <a:rPr lang="en-US" dirty="0"/>
              <a:t>Input: Change Document with Authorization – Project Begins</a:t>
            </a:r>
          </a:p>
          <a:p>
            <a:r>
              <a:rPr lang="en-US" dirty="0"/>
              <a:t>Requirements development process</a:t>
            </a:r>
          </a:p>
          <a:p>
            <a:r>
              <a:rPr lang="en-US" dirty="0"/>
              <a:t>Output: Approved requirements document</a:t>
            </a:r>
          </a:p>
        </p:txBody>
      </p:sp>
      <p:sp>
        <p:nvSpPr>
          <p:cNvPr id="3" name="Title 2">
            <a:extLst>
              <a:ext uri="{FF2B5EF4-FFF2-40B4-BE49-F238E27FC236}">
                <a16:creationId xmlns:a16="http://schemas.microsoft.com/office/drawing/2014/main" id="{5184AF9B-5835-442C-8073-4A4CE47FE371}"/>
              </a:ext>
            </a:extLst>
          </p:cNvPr>
          <p:cNvSpPr>
            <a:spLocks noGrp="1"/>
          </p:cNvSpPr>
          <p:nvPr>
            <p:ph type="title"/>
          </p:nvPr>
        </p:nvSpPr>
        <p:spPr/>
        <p:txBody>
          <a:bodyPr/>
          <a:lstStyle/>
          <a:p>
            <a:r>
              <a:rPr lang="en-US" dirty="0"/>
              <a:t>Change – Solution Requirements</a:t>
            </a:r>
          </a:p>
        </p:txBody>
      </p:sp>
      <p:pic>
        <p:nvPicPr>
          <p:cNvPr id="13" name="Picture 12">
            <a:extLst>
              <a:ext uri="{FF2B5EF4-FFF2-40B4-BE49-F238E27FC236}">
                <a16:creationId xmlns:a16="http://schemas.microsoft.com/office/drawing/2014/main" id="{AA96C4DE-84F8-46E4-AC20-65BD64D595F0}"/>
              </a:ext>
            </a:extLst>
          </p:cNvPr>
          <p:cNvPicPr>
            <a:picLocks noChangeAspect="1"/>
          </p:cNvPicPr>
          <p:nvPr/>
        </p:nvPicPr>
        <p:blipFill>
          <a:blip r:embed="rId2"/>
          <a:stretch>
            <a:fillRect/>
          </a:stretch>
        </p:blipFill>
        <p:spPr>
          <a:xfrm>
            <a:off x="4311172" y="2216425"/>
            <a:ext cx="7519802" cy="3827230"/>
          </a:xfrm>
          <a:prstGeom prst="rect">
            <a:avLst/>
          </a:prstGeom>
        </p:spPr>
      </p:pic>
    </p:spTree>
    <p:extLst>
      <p:ext uri="{BB962C8B-B14F-4D97-AF65-F5344CB8AC3E}">
        <p14:creationId xmlns:p14="http://schemas.microsoft.com/office/powerpoint/2010/main" val="2818490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70723D-C3BD-4AF2-8F84-1C3D4979859E}"/>
              </a:ext>
            </a:extLst>
          </p:cNvPr>
          <p:cNvSpPr>
            <a:spLocks noGrp="1"/>
          </p:cNvSpPr>
          <p:nvPr>
            <p:ph idx="1"/>
          </p:nvPr>
        </p:nvSpPr>
        <p:spPr>
          <a:xfrm>
            <a:off x="609600" y="1935480"/>
            <a:ext cx="2941468" cy="4389120"/>
          </a:xfrm>
        </p:spPr>
        <p:txBody>
          <a:bodyPr/>
          <a:lstStyle/>
          <a:p>
            <a:r>
              <a:rPr lang="en-US" dirty="0"/>
              <a:t>Input: Requirements Document</a:t>
            </a:r>
          </a:p>
          <a:p>
            <a:r>
              <a:rPr lang="en-US" dirty="0"/>
              <a:t>Design Process</a:t>
            </a:r>
          </a:p>
          <a:p>
            <a:r>
              <a:rPr lang="en-US" dirty="0"/>
              <a:t>Output: Design Documents</a:t>
            </a:r>
          </a:p>
        </p:txBody>
      </p:sp>
      <p:sp>
        <p:nvSpPr>
          <p:cNvPr id="3" name="Title 2">
            <a:extLst>
              <a:ext uri="{FF2B5EF4-FFF2-40B4-BE49-F238E27FC236}">
                <a16:creationId xmlns:a16="http://schemas.microsoft.com/office/drawing/2014/main" id="{2214052F-1846-4BC3-AF5D-9D73D6350188}"/>
              </a:ext>
            </a:extLst>
          </p:cNvPr>
          <p:cNvSpPr>
            <a:spLocks noGrp="1"/>
          </p:cNvSpPr>
          <p:nvPr>
            <p:ph type="title"/>
          </p:nvPr>
        </p:nvSpPr>
        <p:spPr/>
        <p:txBody>
          <a:bodyPr/>
          <a:lstStyle/>
          <a:p>
            <a:r>
              <a:rPr lang="en-US" dirty="0"/>
              <a:t>Change – Solution Design</a:t>
            </a:r>
          </a:p>
        </p:txBody>
      </p:sp>
      <p:pic>
        <p:nvPicPr>
          <p:cNvPr id="7" name="Picture 6">
            <a:extLst>
              <a:ext uri="{FF2B5EF4-FFF2-40B4-BE49-F238E27FC236}">
                <a16:creationId xmlns:a16="http://schemas.microsoft.com/office/drawing/2014/main" id="{0EBEA677-E6AC-4055-946C-26B03F830B67}"/>
              </a:ext>
            </a:extLst>
          </p:cNvPr>
          <p:cNvPicPr>
            <a:picLocks noChangeAspect="1"/>
          </p:cNvPicPr>
          <p:nvPr/>
        </p:nvPicPr>
        <p:blipFill>
          <a:blip r:embed="rId2"/>
          <a:stretch>
            <a:fillRect/>
          </a:stretch>
        </p:blipFill>
        <p:spPr>
          <a:xfrm>
            <a:off x="3787862" y="1935480"/>
            <a:ext cx="7747484" cy="2645398"/>
          </a:xfrm>
          <a:prstGeom prst="rect">
            <a:avLst/>
          </a:prstGeom>
        </p:spPr>
      </p:pic>
    </p:spTree>
    <p:extLst>
      <p:ext uri="{BB962C8B-B14F-4D97-AF65-F5344CB8AC3E}">
        <p14:creationId xmlns:p14="http://schemas.microsoft.com/office/powerpoint/2010/main" val="420209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sentation on brainstorming">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resentation on brainstorming" id="{C229246F-E851-40FB-8E1D-535DCA6AFD71}" vid="{8D346C02-FE09-4A8E-BC58-EB73E373F0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3BE57A2-D666-4652-B423-3EEF5C79D9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brainstorming presentation</Template>
  <TotalTime>0</TotalTime>
  <Words>1213</Words>
  <Application>Microsoft Office PowerPoint</Application>
  <PresentationFormat>Widescreen</PresentationFormat>
  <Paragraphs>164</Paragraphs>
  <Slides>21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Calibri</vt:lpstr>
      <vt:lpstr>Century Gothic</vt:lpstr>
      <vt:lpstr>Palatino Linotype</vt:lpstr>
      <vt:lpstr>Wingdings 2</vt:lpstr>
      <vt:lpstr>Presentation on brainstorming</vt:lpstr>
      <vt:lpstr>Requirements Presentation </vt:lpstr>
      <vt:lpstr>About the Presenter</vt:lpstr>
      <vt:lpstr>Purpose of Presentation</vt:lpstr>
      <vt:lpstr>Presentation Contents</vt:lpstr>
      <vt:lpstr>Requirements/Design/Build Process: </vt:lpstr>
      <vt:lpstr>Architectural Configuration</vt:lpstr>
      <vt:lpstr>Change – Problem/Solution Selection</vt:lpstr>
      <vt:lpstr>Change – Solution Requirements</vt:lpstr>
      <vt:lpstr>Change – Solution Design</vt:lpstr>
      <vt:lpstr>Change – Build, Test, Implement </vt:lpstr>
      <vt:lpstr>Design Build Team</vt:lpstr>
      <vt:lpstr>Design of Features</vt:lpstr>
      <vt:lpstr>Requirements Definitions: </vt:lpstr>
      <vt:lpstr>Business Requirements:</vt:lpstr>
      <vt:lpstr>Stakeholder Requirements:  </vt:lpstr>
      <vt:lpstr>Requirements: DFD, Use Case </vt:lpstr>
      <vt:lpstr>Requirements: Wireframes</vt:lpstr>
      <vt:lpstr>Requirements for Employee Data Update</vt:lpstr>
      <vt:lpstr>Design Package</vt:lpstr>
      <vt:lpstr>Summary</vt:lpstr>
      <vt:lpstr>References: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2015-08-07T12:55:43Z</dcterms:created>
  <dcterms:modified xsi:type="dcterms:W3CDTF">2018-12-31T13:45:18Z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TC034606379991</vt:lpwstr>
  </property>
</Properties>
</file>